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59" r:id="rId1"/>
  </p:sldMasterIdLst>
  <p:notesMasterIdLst>
    <p:notesMasterId r:id="rId10"/>
  </p:notesMasterIdLst>
  <p:sldIdLst>
    <p:sldId id="256" r:id="rId2"/>
    <p:sldId id="259" r:id="rId3"/>
    <p:sldId id="257" r:id="rId4"/>
    <p:sldId id="260" r:id="rId5"/>
    <p:sldId id="258" r:id="rId6"/>
    <p:sldId id="261" r:id="rId7"/>
    <p:sldId id="262" r:id="rId8"/>
    <p:sldId id="263" r:id="rId9"/>
  </p:sldIdLst>
  <p:sldSz cx="12192000" cy="6858000"/>
  <p:notesSz cx="6858000" cy="9144000"/>
  <p:embeddedFontLst>
    <p:embeddedFont>
      <p:font typeface="Calibri" panose="020F0502020204030204" pitchFamily="34" charset="0"/>
      <p:regular r:id="rId11"/>
      <p:bold r:id="rId12"/>
      <p:italic r:id="rId13"/>
      <p:boldItalic r:id="rId14"/>
    </p:embeddedFont>
    <p:embeddedFont>
      <p:font typeface="Century Gothic" panose="020B0502020202020204" pitchFamily="34" charset="0"/>
      <p:regular r:id="rId15"/>
      <p:bold r:id="rId16"/>
      <p:italic r:id="rId17"/>
      <p:boldItalic r:id="rId18"/>
    </p:embeddedFont>
    <p:embeddedFont>
      <p:font typeface="Encode Sans" pitchFamily="2" charset="77"/>
      <p:regular r:id="rId19"/>
      <p:bold r:id="rId20"/>
    </p:embeddedFont>
    <p:embeddedFont>
      <p:font typeface="Encode Sans ExtraBold" pitchFamily="2" charset="77"/>
      <p:bold r:id="rId21"/>
    </p:embeddedFont>
    <p:embeddedFont>
      <p:font typeface="Open Sans" panose="020B0606030504020204" pitchFamily="34"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384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858"/>
    <p:restoredTop sz="94648"/>
  </p:normalViewPr>
  <p:slideViewPr>
    <p:cSldViewPr snapToGrid="0">
      <p:cViewPr varScale="1">
        <p:scale>
          <a:sx n="121" d="100"/>
          <a:sy n="121" d="100"/>
        </p:scale>
        <p:origin x="760" y="1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font" Target="fonts/font15.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font" Target="fonts/font14.fntdata"/><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font" Target="fonts/font13.fntdata"/><Relationship Id="rId28" Type="http://schemas.openxmlformats.org/officeDocument/2006/relationships/theme" Target="theme/theme1.xml"/><Relationship Id="rId10" Type="http://schemas.openxmlformats.org/officeDocument/2006/relationships/notesMaster" Target="notesMasters/notesMaster1.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font" Target="fonts/font12.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2"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SzPts val="1400"/>
              <a:buNone/>
              <a:defRPr sz="12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7" name="Google Shape;7;n"/>
          <p:cNvSpPr txBox="1">
            <a:spLocks noGrp="1"/>
          </p:cNvSpPr>
          <p:nvPr>
            <p:ph type="ftr" idx="11"/>
          </p:nvPr>
        </p:nvSpPr>
        <p:spPr>
          <a:xfrm>
            <a:off x="0" y="8685212"/>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‹Nº›</a:t>
            </a:fld>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8" name="Google Shape;12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6" name="Google Shape;9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5" name="Google Shape;14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1" name="Google Shape;11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1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0" name="Google Shape;160;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4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1" name="Google Shape;171;p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1e10b083f4c_1_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6" name="Google Shape;186;g1e10b083f4c_1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Титульный слайд"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Два объекта" type="twoObj">
  <p:cSld name="TWO_OBJECTS">
    <p:spTree>
      <p:nvGrpSpPr>
        <p:cNvPr id="1" name="Shape 71"/>
        <p:cNvGrpSpPr/>
        <p:nvPr/>
      </p:nvGrpSpPr>
      <p:grpSpPr>
        <a:xfrm>
          <a:off x="0" y="0"/>
          <a:ext cx="0" cy="0"/>
          <a:chOff x="0" y="0"/>
          <a:chExt cx="0" cy="0"/>
        </a:xfrm>
      </p:grpSpPr>
      <p:sp>
        <p:nvSpPr>
          <p:cNvPr id="72" name="Google Shape;72;p11"/>
          <p:cNvSpPr txBox="1">
            <a:spLocks noGrp="1"/>
          </p:cNvSpPr>
          <p:nvPr>
            <p:ph type="title"/>
          </p:nvPr>
        </p:nvSpPr>
        <p:spPr>
          <a:xfrm>
            <a:off x="838200" y="365125"/>
            <a:ext cx="10515600" cy="132556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 name="Google Shape;73;p1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4" name="Google Shape;74;p1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Заголовок раздела" type="secHead">
  <p:cSld name="SECTION_HEADER">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81" name="Google Shape;81;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Заголовок и объект"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838200" y="365125"/>
            <a:ext cx="10515600" cy="132556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838200" y="1825625"/>
            <a:ext cx="10515600" cy="4351337"/>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Пустой слайд" type="blank">
  <p:cSld name="BLANK">
    <p:spTree>
      <p:nvGrpSpPr>
        <p:cNvPr id="1" name="Shape 27"/>
        <p:cNvGrpSpPr/>
        <p:nvPr/>
      </p:nvGrpSpPr>
      <p:grpSpPr>
        <a:xfrm>
          <a:off x="0" y="0"/>
          <a:ext cx="0" cy="0"/>
          <a:chOff x="0" y="0"/>
          <a:chExt cx="0" cy="0"/>
        </a:xfrm>
      </p:grpSpPr>
      <p:sp>
        <p:nvSpPr>
          <p:cNvPr id="28" name="Google Shape;28;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Вертикальный заголовок и текст" type="vertTitleAndTx">
  <p:cSld name="VERTICAL_TITLE_AND_VERTICAL_TEXT">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Заголовок и вертикальный текст" type="vertTx">
  <p:cSld name="VERTICAL_TEXT">
    <p:spTree>
      <p:nvGrpSpPr>
        <p:cNvPr id="1" name="Shape 37"/>
        <p:cNvGrpSpPr/>
        <p:nvPr/>
      </p:nvGrpSpPr>
      <p:grpSpPr>
        <a:xfrm>
          <a:off x="0" y="0"/>
          <a:ext cx="0" cy="0"/>
          <a:chOff x="0" y="0"/>
          <a:chExt cx="0" cy="0"/>
        </a:xfrm>
      </p:grpSpPr>
      <p:sp>
        <p:nvSpPr>
          <p:cNvPr id="38" name="Google Shape;38;p6"/>
          <p:cNvSpPr txBox="1">
            <a:spLocks noGrp="1"/>
          </p:cNvSpPr>
          <p:nvPr>
            <p:ph type="title"/>
          </p:nvPr>
        </p:nvSpPr>
        <p:spPr>
          <a:xfrm>
            <a:off x="838200" y="365125"/>
            <a:ext cx="10515600" cy="132556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6"/>
          <p:cNvSpPr txBox="1">
            <a:spLocks noGrp="1"/>
          </p:cNvSpPr>
          <p:nvPr>
            <p:ph type="body" idx="1"/>
          </p:nvPr>
        </p:nvSpPr>
        <p:spPr>
          <a:xfrm rot="5400000">
            <a:off x="3920332" y="-1256507"/>
            <a:ext cx="4351337" cy="10515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Рисунок с подписью" type="picTx">
  <p:cSld name="PICTURE_WITH_CAPTION_TEXT">
    <p:spTree>
      <p:nvGrpSpPr>
        <p:cNvPr id="1" name="Shape 43"/>
        <p:cNvGrpSpPr/>
        <p:nvPr/>
      </p:nvGrpSpPr>
      <p:grpSpPr>
        <a:xfrm>
          <a:off x="0" y="0"/>
          <a:ext cx="0" cy="0"/>
          <a:chOff x="0" y="0"/>
          <a:chExt cx="0" cy="0"/>
        </a:xfrm>
      </p:grpSpPr>
      <p:sp>
        <p:nvSpPr>
          <p:cNvPr id="44" name="Google Shape;44;p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7"/>
          <p:cNvSpPr>
            <a:spLocks noGrp="1"/>
          </p:cNvSpPr>
          <p:nvPr>
            <p:ph type="pic" idx="2"/>
          </p:nvPr>
        </p:nvSpPr>
        <p:spPr>
          <a:xfrm>
            <a:off x="5183188" y="987425"/>
            <a:ext cx="6172200" cy="4873625"/>
          </a:xfrm>
          <a:prstGeom prst="rect">
            <a:avLst/>
          </a:prstGeom>
          <a:noFill/>
          <a:ln>
            <a:noFill/>
          </a:ln>
        </p:spPr>
      </p:sp>
      <p:sp>
        <p:nvSpPr>
          <p:cNvPr id="46" name="Google Shape;46;p7"/>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7" name="Google Shape;47;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Объект с подписью" type="objTx">
  <p:cSld name="OBJECT_WITH_CAPTION_TEXT">
    <p:spTree>
      <p:nvGrpSpPr>
        <p:cNvPr id="1" name="Shape 50"/>
        <p:cNvGrpSpPr/>
        <p:nvPr/>
      </p:nvGrpSpPr>
      <p:grpSpPr>
        <a:xfrm>
          <a:off x="0" y="0"/>
          <a:ext cx="0" cy="0"/>
          <a:chOff x="0" y="0"/>
          <a:chExt cx="0" cy="0"/>
        </a:xfrm>
      </p:grpSpPr>
      <p:sp>
        <p:nvSpPr>
          <p:cNvPr id="51" name="Google Shape;51;p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8"/>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3" name="Google Shape;53;p8"/>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4" name="Google Shape;54;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Только заголовок" type="titleOnly">
  <p:cSld name="TITLE_ONLY">
    <p:spTree>
      <p:nvGrpSpPr>
        <p:cNvPr id="1" name="Shape 57"/>
        <p:cNvGrpSpPr/>
        <p:nvPr/>
      </p:nvGrpSpPr>
      <p:grpSpPr>
        <a:xfrm>
          <a:off x="0" y="0"/>
          <a:ext cx="0" cy="0"/>
          <a:chOff x="0" y="0"/>
          <a:chExt cx="0" cy="0"/>
        </a:xfrm>
      </p:grpSpPr>
      <p:sp>
        <p:nvSpPr>
          <p:cNvPr id="58" name="Google Shape;58;p9"/>
          <p:cNvSpPr txBox="1">
            <a:spLocks noGrp="1"/>
          </p:cNvSpPr>
          <p:nvPr>
            <p:ph type="title"/>
          </p:nvPr>
        </p:nvSpPr>
        <p:spPr>
          <a:xfrm>
            <a:off x="838200" y="365125"/>
            <a:ext cx="10515600" cy="132556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9" name="Google Shape;59;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Сравнение" type="twoTxTwoObj">
  <p:cSld name="TWO_OBJECTS_WITH_TEXT">
    <p:spTree>
      <p:nvGrpSpPr>
        <p:cNvPr id="1" name="Shape 62"/>
        <p:cNvGrpSpPr/>
        <p:nvPr/>
      </p:nvGrpSpPr>
      <p:grpSpPr>
        <a:xfrm>
          <a:off x="0" y="0"/>
          <a:ext cx="0" cy="0"/>
          <a:chOff x="0" y="0"/>
          <a:chExt cx="0" cy="0"/>
        </a:xfrm>
      </p:grpSpPr>
      <p:sp>
        <p:nvSpPr>
          <p:cNvPr id="63" name="Google Shape;63;p1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1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5" name="Google Shape;65;p1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6" name="Google Shape;66;p1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7" name="Google Shape;67;p1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8" name="Google Shape;68;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2"/>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7"/>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200" b="0" i="0" u="none" strike="noStrike" cap="none">
                <a:solidFill>
                  <a:srgbClr val="898989"/>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hyperlink" Target="mailto:quirofano@hospitalelcruce.org" TargetMode="Externa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D4095"/>
        </a:solidFill>
        <a:effectLst/>
      </p:bgPr>
    </p:bg>
    <p:spTree>
      <p:nvGrpSpPr>
        <p:cNvPr id="1" name="Shape 87"/>
        <p:cNvGrpSpPr/>
        <p:nvPr/>
      </p:nvGrpSpPr>
      <p:grpSpPr>
        <a:xfrm>
          <a:off x="0" y="0"/>
          <a:ext cx="0" cy="0"/>
          <a:chOff x="0" y="0"/>
          <a:chExt cx="0" cy="0"/>
        </a:xfrm>
      </p:grpSpPr>
      <p:pic>
        <p:nvPicPr>
          <p:cNvPr id="88" name="Google Shape;88;p13"/>
          <p:cNvPicPr preferRelativeResize="0"/>
          <p:nvPr/>
        </p:nvPicPr>
        <p:blipFill>
          <a:blip r:embed="rId3">
            <a:alphaModFix amt="30000"/>
          </a:blip>
          <a:stretch>
            <a:fillRect/>
          </a:stretch>
        </p:blipFill>
        <p:spPr>
          <a:xfrm>
            <a:off x="4375150" y="6547274"/>
            <a:ext cx="3441700" cy="196425"/>
          </a:xfrm>
          <a:prstGeom prst="rect">
            <a:avLst/>
          </a:prstGeom>
          <a:noFill/>
          <a:ln>
            <a:noFill/>
          </a:ln>
        </p:spPr>
      </p:pic>
      <p:sp>
        <p:nvSpPr>
          <p:cNvPr id="89" name="Google Shape;89;p13"/>
          <p:cNvSpPr txBox="1"/>
          <p:nvPr/>
        </p:nvSpPr>
        <p:spPr>
          <a:xfrm>
            <a:off x="5086350" y="2570999"/>
            <a:ext cx="6449786" cy="1754286"/>
          </a:xfrm>
          <a:prstGeom prst="rect">
            <a:avLst/>
          </a:prstGeom>
          <a:noFill/>
          <a:ln>
            <a:noFill/>
          </a:ln>
        </p:spPr>
        <p:txBody>
          <a:bodyPr spcFirstLastPara="1" wrap="square" lIns="91425" tIns="45700" rIns="91425" bIns="45700" anchor="t" anchorCtr="0">
            <a:spAutoFit/>
          </a:bodyPr>
          <a:lstStyle/>
          <a:p>
            <a:pPr marL="0" marR="0" lvl="0" indent="0" rtl="0">
              <a:lnSpc>
                <a:spcPct val="100000"/>
              </a:lnSpc>
              <a:spcBef>
                <a:spcPts val="0"/>
              </a:spcBef>
              <a:spcAft>
                <a:spcPts val="0"/>
              </a:spcAft>
              <a:buClr>
                <a:srgbClr val="EFEFEF"/>
              </a:buClr>
              <a:buSzPts val="5400"/>
              <a:buFont typeface="Open Sans"/>
              <a:buNone/>
            </a:pPr>
            <a:r>
              <a:rPr lang="en-US" sz="5400" dirty="0">
                <a:solidFill>
                  <a:srgbClr val="EFEFEF"/>
                </a:solidFill>
                <a:latin typeface="Encode Sans ExtraBold"/>
                <a:ea typeface="Encode Sans ExtraBold"/>
                <a:cs typeface="Encode Sans ExtraBold"/>
                <a:sym typeface="Encode Sans ExtraBold"/>
              </a:rPr>
              <a:t>Pase de guardia unificado en línea</a:t>
            </a:r>
            <a:endParaRPr lang="en-US" dirty="0">
              <a:latin typeface="Encode Sans ExtraBold"/>
              <a:ea typeface="Encode Sans ExtraBold"/>
              <a:cs typeface="Encode Sans ExtraBold"/>
              <a:sym typeface="Encode Sans ExtraBold"/>
            </a:endParaRPr>
          </a:p>
        </p:txBody>
      </p:sp>
      <p:sp>
        <p:nvSpPr>
          <p:cNvPr id="90" name="Google Shape;90;p13"/>
          <p:cNvSpPr txBox="1"/>
          <p:nvPr/>
        </p:nvSpPr>
        <p:spPr>
          <a:xfrm>
            <a:off x="4829175" y="4379524"/>
            <a:ext cx="6964135" cy="738623"/>
          </a:xfrm>
          <a:prstGeom prst="rect">
            <a:avLst/>
          </a:prstGeom>
          <a:noFill/>
          <a:ln>
            <a:noFill/>
          </a:ln>
        </p:spPr>
        <p:txBody>
          <a:bodyPr spcFirstLastPara="1" wrap="square" lIns="91425" tIns="45700" rIns="91425" bIns="45700" anchor="t" anchorCtr="0">
            <a:spAutoFit/>
          </a:bodyPr>
          <a:lstStyle/>
          <a:p>
            <a:pPr>
              <a:lnSpc>
                <a:spcPct val="150000"/>
              </a:lnSpc>
              <a:buClr>
                <a:srgbClr val="EFEFEF"/>
              </a:buClr>
              <a:buSzPts val="1000"/>
            </a:pPr>
            <a:r>
              <a:rPr lang="es-AR" dirty="0">
                <a:solidFill>
                  <a:schemeClr val="bg1"/>
                </a:solidFill>
                <a:latin typeface="Encode Sans" panose="020B0604020202020204" charset="0"/>
              </a:rPr>
              <a:t>Trabajo conceptual que explica la manera de comunicación elegida por el grupo de supervisión de quirófano del HEC para realizar el pase de guardia.</a:t>
            </a:r>
          </a:p>
        </p:txBody>
      </p:sp>
      <p:pic>
        <p:nvPicPr>
          <p:cNvPr id="91" name="Google Shape;91;p13"/>
          <p:cNvPicPr preferRelativeResize="0"/>
          <p:nvPr/>
        </p:nvPicPr>
        <p:blipFill>
          <a:blip r:embed="rId4">
            <a:alphaModFix/>
          </a:blip>
          <a:stretch>
            <a:fillRect/>
          </a:stretch>
        </p:blipFill>
        <p:spPr>
          <a:xfrm>
            <a:off x="1695362" y="2478475"/>
            <a:ext cx="3267727" cy="1901049"/>
          </a:xfrm>
          <a:prstGeom prst="rect">
            <a:avLst/>
          </a:prstGeom>
          <a:noFill/>
          <a:ln>
            <a:noFill/>
          </a:ln>
        </p:spPr>
      </p:pic>
      <p:pic>
        <p:nvPicPr>
          <p:cNvPr id="93" name="Google Shape;93;p13"/>
          <p:cNvPicPr preferRelativeResize="0"/>
          <p:nvPr/>
        </p:nvPicPr>
        <p:blipFill>
          <a:blip r:embed="rId5">
            <a:alphaModFix/>
          </a:blip>
          <a:stretch>
            <a:fillRect/>
          </a:stretch>
        </p:blipFill>
        <p:spPr>
          <a:xfrm>
            <a:off x="8854900" y="354100"/>
            <a:ext cx="2912400" cy="10482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3D4095"/>
        </a:solidFill>
        <a:effectLst/>
      </p:bgPr>
    </p:bg>
    <p:spTree>
      <p:nvGrpSpPr>
        <p:cNvPr id="1" name="Shape 129"/>
        <p:cNvGrpSpPr/>
        <p:nvPr/>
      </p:nvGrpSpPr>
      <p:grpSpPr>
        <a:xfrm>
          <a:off x="0" y="0"/>
          <a:ext cx="0" cy="0"/>
          <a:chOff x="0" y="0"/>
          <a:chExt cx="0" cy="0"/>
        </a:xfrm>
      </p:grpSpPr>
      <p:sp>
        <p:nvSpPr>
          <p:cNvPr id="131" name="Google Shape;131;p16"/>
          <p:cNvSpPr/>
          <p:nvPr/>
        </p:nvSpPr>
        <p:spPr>
          <a:xfrm>
            <a:off x="10830275" y="5866512"/>
            <a:ext cx="556938" cy="574049"/>
          </a:xfrm>
          <a:custGeom>
            <a:avLst/>
            <a:gdLst/>
            <a:ahLst/>
            <a:cxnLst/>
            <a:rect l="l" t="t" r="r" b="b"/>
            <a:pathLst>
              <a:path w="556938" h="575488" extrusionOk="0">
                <a:moveTo>
                  <a:pt x="73822" y="222248"/>
                </a:moveTo>
                <a:lnTo>
                  <a:pt x="212973" y="222248"/>
                </a:lnTo>
                <a:lnTo>
                  <a:pt x="212973" y="76281"/>
                </a:lnTo>
                <a:lnTo>
                  <a:pt x="343965" y="76281"/>
                </a:lnTo>
                <a:lnTo>
                  <a:pt x="343965" y="222248"/>
                </a:lnTo>
                <a:lnTo>
                  <a:pt x="483116" y="222248"/>
                </a:lnTo>
                <a:lnTo>
                  <a:pt x="483116" y="353240"/>
                </a:lnTo>
                <a:lnTo>
                  <a:pt x="343965" y="353240"/>
                </a:lnTo>
                <a:lnTo>
                  <a:pt x="343965" y="499207"/>
                </a:lnTo>
                <a:lnTo>
                  <a:pt x="212973" y="499207"/>
                </a:lnTo>
                <a:lnTo>
                  <a:pt x="212973" y="353240"/>
                </a:lnTo>
                <a:lnTo>
                  <a:pt x="73822" y="35324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32" name="Google Shape;132;p16"/>
          <p:cNvSpPr txBox="1"/>
          <p:nvPr/>
        </p:nvSpPr>
        <p:spPr>
          <a:xfrm>
            <a:off x="4015412" y="637259"/>
            <a:ext cx="5306786" cy="76940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767171"/>
              </a:buClr>
              <a:buSzPts val="4400"/>
              <a:buFont typeface="Open Sans"/>
              <a:buNone/>
            </a:pPr>
            <a:r>
              <a:rPr lang="en-US" sz="4400" b="1" dirty="0">
                <a:solidFill>
                  <a:schemeClr val="lt1"/>
                </a:solidFill>
                <a:latin typeface="Encode Sans"/>
                <a:ea typeface="Encode Sans"/>
                <a:cs typeface="Encode Sans"/>
                <a:sym typeface="Encode Sans"/>
              </a:rPr>
              <a:t>Pase de guardia</a:t>
            </a:r>
            <a:endParaRPr b="1" dirty="0">
              <a:solidFill>
                <a:schemeClr val="lt1"/>
              </a:solidFill>
              <a:latin typeface="Encode Sans"/>
              <a:ea typeface="Encode Sans"/>
              <a:cs typeface="Encode Sans"/>
              <a:sym typeface="Encode Sans"/>
            </a:endParaRPr>
          </a:p>
        </p:txBody>
      </p:sp>
      <p:sp>
        <p:nvSpPr>
          <p:cNvPr id="133" name="Google Shape;133;p16"/>
          <p:cNvSpPr/>
          <p:nvPr/>
        </p:nvSpPr>
        <p:spPr>
          <a:xfrm>
            <a:off x="10503044" y="1749645"/>
            <a:ext cx="1211400" cy="77700"/>
          </a:xfrm>
          <a:prstGeom prst="roundRect">
            <a:avLst>
              <a:gd name="adj" fmla="val 16667"/>
            </a:avLst>
          </a:prstGeom>
          <a:solidFill>
            <a:srgbClr val="EC378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37" name="Google Shape;137;p16"/>
          <p:cNvSpPr txBox="1"/>
          <p:nvPr/>
        </p:nvSpPr>
        <p:spPr>
          <a:xfrm>
            <a:off x="7107461" y="2766934"/>
            <a:ext cx="4527011" cy="1169511"/>
          </a:xfrm>
          <a:prstGeom prst="rect">
            <a:avLst/>
          </a:prstGeom>
          <a:noFill/>
          <a:ln>
            <a:noFill/>
          </a:ln>
        </p:spPr>
        <p:txBody>
          <a:bodyPr spcFirstLastPara="1" wrap="square" lIns="91425" tIns="45700" rIns="91425" bIns="45700" anchor="t" anchorCtr="0">
            <a:spAutoFit/>
          </a:bodyPr>
          <a:lstStyle/>
          <a:p>
            <a:pPr lvl="0" algn="just">
              <a:buClr>
                <a:srgbClr val="767171"/>
              </a:buClr>
              <a:buSzPts val="1800"/>
            </a:pPr>
            <a:r>
              <a:rPr lang="es-AR" dirty="0">
                <a:solidFill>
                  <a:schemeClr val="bg1"/>
                </a:solidFill>
                <a:latin typeface="Encode Sans" panose="020B0604020202020204" charset="0"/>
              </a:rPr>
              <a:t>El pase de guardia es una actividad profesional de utilidad relevante, pudiendo ser oral o escrita, dejando esto a múltiples interpretaciones, teniendo en cuenta el momento en que se realiza y las connotaciones personales que cada individuo pueda imprimir en él.</a:t>
            </a:r>
            <a:endParaRPr dirty="0">
              <a:solidFill>
                <a:schemeClr val="bg1"/>
              </a:solidFill>
              <a:latin typeface="Encode Sans" panose="020B0604020202020204" charset="0"/>
              <a:sym typeface="Encode Sans"/>
            </a:endParaRPr>
          </a:p>
        </p:txBody>
      </p:sp>
      <p:sp>
        <p:nvSpPr>
          <p:cNvPr id="138" name="Google Shape;138;p16"/>
          <p:cNvSpPr txBox="1"/>
          <p:nvPr/>
        </p:nvSpPr>
        <p:spPr>
          <a:xfrm>
            <a:off x="7107461" y="4333593"/>
            <a:ext cx="4429475" cy="738623"/>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767171"/>
              </a:buClr>
              <a:buSzPts val="1800"/>
              <a:buFont typeface="Open Sans"/>
              <a:buNone/>
            </a:pPr>
            <a:r>
              <a:rPr lang="en-US" dirty="0">
                <a:solidFill>
                  <a:schemeClr val="bg1"/>
                </a:solidFill>
                <a:latin typeface="Encode Sans" panose="020B0604020202020204" charset="0"/>
                <a:sym typeface="Encode Sans"/>
              </a:rPr>
              <a:t>Los </a:t>
            </a:r>
            <a:r>
              <a:rPr lang="en-US" dirty="0" err="1">
                <a:solidFill>
                  <a:schemeClr val="bg1"/>
                </a:solidFill>
                <a:latin typeface="Encode Sans" panose="020B0604020202020204" charset="0"/>
                <a:sym typeface="Encode Sans"/>
              </a:rPr>
              <a:t>pases</a:t>
            </a:r>
            <a:r>
              <a:rPr lang="en-US" dirty="0">
                <a:solidFill>
                  <a:schemeClr val="bg1"/>
                </a:solidFill>
                <a:latin typeface="Encode Sans" panose="020B0604020202020204" charset="0"/>
                <a:sym typeface="Encode Sans"/>
              </a:rPr>
              <a:t> de guardia </a:t>
            </a:r>
            <a:r>
              <a:rPr lang="en-US" dirty="0" err="1">
                <a:solidFill>
                  <a:schemeClr val="bg1"/>
                </a:solidFill>
                <a:latin typeface="Encode Sans" panose="020B0604020202020204" charset="0"/>
                <a:sym typeface="Encode Sans"/>
              </a:rPr>
              <a:t>en</a:t>
            </a:r>
            <a:r>
              <a:rPr lang="en-US" dirty="0">
                <a:solidFill>
                  <a:schemeClr val="bg1"/>
                </a:solidFill>
                <a:latin typeface="Encode Sans" panose="020B0604020202020204" charset="0"/>
                <a:sym typeface="Encode Sans"/>
              </a:rPr>
              <a:t> </a:t>
            </a:r>
            <a:r>
              <a:rPr lang="en-US" dirty="0" err="1">
                <a:solidFill>
                  <a:schemeClr val="bg1"/>
                </a:solidFill>
                <a:latin typeface="Encode Sans" panose="020B0604020202020204" charset="0"/>
                <a:sym typeface="Encode Sans"/>
              </a:rPr>
              <a:t>lìneas</a:t>
            </a:r>
            <a:r>
              <a:rPr lang="en-US" dirty="0">
                <a:solidFill>
                  <a:schemeClr val="bg1"/>
                </a:solidFill>
                <a:latin typeface="Encode Sans" panose="020B0604020202020204" charset="0"/>
                <a:sym typeface="Encode Sans"/>
              </a:rPr>
              <a:t> generals </a:t>
            </a:r>
            <a:r>
              <a:rPr lang="en-US" dirty="0" err="1">
                <a:solidFill>
                  <a:schemeClr val="bg1"/>
                </a:solidFill>
                <a:latin typeface="Encode Sans" panose="020B0604020202020204" charset="0"/>
                <a:sym typeface="Encode Sans"/>
              </a:rPr>
              <a:t>informan</a:t>
            </a:r>
            <a:r>
              <a:rPr lang="en-US" dirty="0">
                <a:solidFill>
                  <a:schemeClr val="bg1"/>
                </a:solidFill>
                <a:latin typeface="Encode Sans" panose="020B0604020202020204" charset="0"/>
                <a:sym typeface="Encode Sans"/>
              </a:rPr>
              <a:t> </a:t>
            </a:r>
            <a:r>
              <a:rPr lang="en-US" dirty="0" err="1">
                <a:solidFill>
                  <a:schemeClr val="bg1"/>
                </a:solidFill>
                <a:latin typeface="Encode Sans" panose="020B0604020202020204" charset="0"/>
                <a:sym typeface="Encode Sans"/>
              </a:rPr>
              <a:t>los</a:t>
            </a:r>
            <a:r>
              <a:rPr lang="en-US" dirty="0">
                <a:solidFill>
                  <a:schemeClr val="bg1"/>
                </a:solidFill>
                <a:latin typeface="Encode Sans" panose="020B0604020202020204" charset="0"/>
                <a:sym typeface="Encode Sans"/>
              </a:rPr>
              <a:t> </a:t>
            </a:r>
            <a:r>
              <a:rPr lang="en-US" dirty="0" err="1">
                <a:solidFill>
                  <a:schemeClr val="bg1"/>
                </a:solidFill>
                <a:latin typeface="Encode Sans" panose="020B0604020202020204" charset="0"/>
                <a:sym typeface="Encode Sans"/>
              </a:rPr>
              <a:t>acontecimentos</a:t>
            </a:r>
            <a:r>
              <a:rPr lang="en-US" dirty="0">
                <a:solidFill>
                  <a:schemeClr val="bg1"/>
                </a:solidFill>
                <a:latin typeface="Encode Sans" panose="020B0604020202020204" charset="0"/>
                <a:sym typeface="Encode Sans"/>
              </a:rPr>
              <a:t> mas </a:t>
            </a:r>
            <a:r>
              <a:rPr lang="en-US" dirty="0" err="1">
                <a:solidFill>
                  <a:schemeClr val="bg1"/>
                </a:solidFill>
                <a:latin typeface="Encode Sans" panose="020B0604020202020204" charset="0"/>
                <a:sym typeface="Encode Sans"/>
              </a:rPr>
              <a:t>importantes</a:t>
            </a:r>
            <a:r>
              <a:rPr lang="en-US" dirty="0">
                <a:solidFill>
                  <a:schemeClr val="bg1"/>
                </a:solidFill>
                <a:latin typeface="Encode Sans" panose="020B0604020202020204" charset="0"/>
                <a:sym typeface="Encode Sans"/>
              </a:rPr>
              <a:t> que </a:t>
            </a:r>
            <a:r>
              <a:rPr lang="en-US" dirty="0" err="1">
                <a:solidFill>
                  <a:schemeClr val="bg1"/>
                </a:solidFill>
                <a:latin typeface="Encode Sans" panose="020B0604020202020204" charset="0"/>
                <a:sym typeface="Encode Sans"/>
              </a:rPr>
              <a:t>ocurren</a:t>
            </a:r>
            <a:r>
              <a:rPr lang="en-US" dirty="0">
                <a:solidFill>
                  <a:schemeClr val="bg1"/>
                </a:solidFill>
                <a:latin typeface="Encode Sans" panose="020B0604020202020204" charset="0"/>
                <a:sym typeface="Encode Sans"/>
              </a:rPr>
              <a:t> en un area </a:t>
            </a:r>
            <a:r>
              <a:rPr lang="en-US" dirty="0" err="1">
                <a:solidFill>
                  <a:schemeClr val="bg1"/>
                </a:solidFill>
                <a:latin typeface="Encode Sans" panose="020B0604020202020204" charset="0"/>
                <a:sym typeface="Encode Sans"/>
              </a:rPr>
              <a:t>determinada</a:t>
            </a:r>
            <a:r>
              <a:rPr lang="en-US" dirty="0">
                <a:solidFill>
                  <a:schemeClr val="bg1"/>
                </a:solidFill>
                <a:latin typeface="Encode Sans" panose="020B0604020202020204" charset="0"/>
                <a:sym typeface="Encode Sans"/>
              </a:rPr>
              <a:t>. </a:t>
            </a:r>
            <a:endParaRPr dirty="0">
              <a:solidFill>
                <a:schemeClr val="bg1"/>
              </a:solidFill>
              <a:latin typeface="Encode Sans" panose="020B0604020202020204" charset="0"/>
              <a:sym typeface="Encode Sans"/>
            </a:endParaRPr>
          </a:p>
        </p:txBody>
      </p:sp>
      <p:pic>
        <p:nvPicPr>
          <p:cNvPr id="142" name="Google Shape;142;p16"/>
          <p:cNvPicPr preferRelativeResize="0"/>
          <p:nvPr/>
        </p:nvPicPr>
        <p:blipFill>
          <a:blip r:embed="rId3">
            <a:alphaModFix/>
          </a:blip>
          <a:stretch>
            <a:fillRect/>
          </a:stretch>
        </p:blipFill>
        <p:spPr>
          <a:xfrm>
            <a:off x="10520943" y="236176"/>
            <a:ext cx="1193501" cy="694325"/>
          </a:xfrm>
          <a:prstGeom prst="rect">
            <a:avLst/>
          </a:prstGeom>
          <a:noFill/>
          <a:ln>
            <a:noFill/>
          </a:ln>
        </p:spPr>
      </p:pic>
      <p:pic>
        <p:nvPicPr>
          <p:cNvPr id="10" name="Imagen 9">
            <a:extLst>
              <a:ext uri="{FF2B5EF4-FFF2-40B4-BE49-F238E27FC236}">
                <a16:creationId xmlns:a16="http://schemas.microsoft.com/office/drawing/2014/main" id="{18DE96E5-C930-8E40-8226-5B7810577502}"/>
              </a:ext>
            </a:extLst>
          </p:cNvPr>
          <p:cNvPicPr>
            <a:picLocks noChangeAspect="1"/>
          </p:cNvPicPr>
          <p:nvPr/>
        </p:nvPicPr>
        <p:blipFill>
          <a:blip r:embed="rId4">
            <a:alphaModFix amt="41000"/>
          </a:blip>
          <a:stretch>
            <a:fillRect/>
          </a:stretch>
        </p:blipFill>
        <p:spPr>
          <a:xfrm>
            <a:off x="170689" y="1536192"/>
            <a:ext cx="6936772" cy="5139605"/>
          </a:xfrm>
          <a:prstGeom prst="rect">
            <a:avLst/>
          </a:prstGeom>
        </p:spPr>
      </p:pic>
      <p:pic>
        <p:nvPicPr>
          <p:cNvPr id="25" name="Imagen 24">
            <a:extLst>
              <a:ext uri="{FF2B5EF4-FFF2-40B4-BE49-F238E27FC236}">
                <a16:creationId xmlns:a16="http://schemas.microsoft.com/office/drawing/2014/main" id="{A897CBDD-0247-8F45-863A-59777C439C96}"/>
              </a:ext>
            </a:extLst>
          </p:cNvPr>
          <p:cNvPicPr>
            <a:picLocks noChangeAspect="1"/>
          </p:cNvPicPr>
          <p:nvPr/>
        </p:nvPicPr>
        <p:blipFill rotWithShape="1">
          <a:blip r:embed="rId5"/>
          <a:srcRect t="16290" b="4711"/>
          <a:stretch/>
        </p:blipFill>
        <p:spPr>
          <a:xfrm>
            <a:off x="548640" y="2513191"/>
            <a:ext cx="6060331" cy="364080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250"/>
                                  </p:stCondLst>
                                  <p:childTnLst>
                                    <p:set>
                                      <p:cBhvr>
                                        <p:cTn id="6" dur="1" fill="hold">
                                          <p:stCondLst>
                                            <p:cond delay="0"/>
                                          </p:stCondLst>
                                        </p:cTn>
                                        <p:tgtEl>
                                          <p:spTgt spid="132"/>
                                        </p:tgtEl>
                                        <p:attrNameLst>
                                          <p:attrName>style.visibility</p:attrName>
                                        </p:attrNameLst>
                                      </p:cBhvr>
                                      <p:to>
                                        <p:strVal val="visible"/>
                                      </p:to>
                                    </p:set>
                                    <p:anim calcmode="lin" valueType="num">
                                      <p:cBhvr additive="base">
                                        <p:cTn id="7" dur="500"/>
                                        <p:tgtEl>
                                          <p:spTgt spid="132"/>
                                        </p:tgtEl>
                                        <p:attrNameLst>
                                          <p:attrName>ppt_y</p:attrName>
                                        </p:attrNameLst>
                                      </p:cBhvr>
                                      <p:tavLst>
                                        <p:tav tm="0">
                                          <p:val>
                                            <p:strVal val="#ppt_y-1"/>
                                          </p:val>
                                        </p:tav>
                                        <p:tav tm="100000">
                                          <p:val>
                                            <p:strVal val="#ppt_y"/>
                                          </p:val>
                                        </p:tav>
                                      </p:tavLst>
                                    </p:anim>
                                  </p:childTnLst>
                                </p:cTn>
                              </p:par>
                              <p:par>
                                <p:cTn id="8" presetID="10" presetClass="entr" presetSubtype="0" fill="hold" nodeType="withEffect">
                                  <p:stCondLst>
                                    <p:cond delay="250"/>
                                  </p:stCondLst>
                                  <p:childTnLst>
                                    <p:set>
                                      <p:cBhvr>
                                        <p:cTn id="9" dur="1" fill="hold">
                                          <p:stCondLst>
                                            <p:cond delay="0"/>
                                          </p:stCondLst>
                                        </p:cTn>
                                        <p:tgtEl>
                                          <p:spTgt spid="133"/>
                                        </p:tgtEl>
                                        <p:attrNameLst>
                                          <p:attrName>style.visibility</p:attrName>
                                        </p:attrNameLst>
                                      </p:cBhvr>
                                      <p:to>
                                        <p:strVal val="visible"/>
                                      </p:to>
                                    </p:set>
                                    <p:animEffect transition="in" filter="fade">
                                      <p:cBhvr>
                                        <p:cTn id="10" dur="500"/>
                                        <p:tgtEl>
                                          <p:spTgt spid="133"/>
                                        </p:tgtEl>
                                      </p:cBhvr>
                                    </p:animEffect>
                                  </p:childTnLst>
                                </p:cTn>
                              </p:par>
                              <p:par>
                                <p:cTn id="11" presetID="23" presetClass="entr" presetSubtype="16" fill="hold" nodeType="withEffect">
                                  <p:stCondLst>
                                    <p:cond delay="250"/>
                                  </p:stCondLst>
                                  <p:childTnLst>
                                    <p:set>
                                      <p:cBhvr>
                                        <p:cTn id="12" dur="1" fill="hold">
                                          <p:stCondLst>
                                            <p:cond delay="0"/>
                                          </p:stCondLst>
                                        </p:cTn>
                                        <p:tgtEl>
                                          <p:spTgt spid="131"/>
                                        </p:tgtEl>
                                        <p:attrNameLst>
                                          <p:attrName>style.visibility</p:attrName>
                                        </p:attrNameLst>
                                      </p:cBhvr>
                                      <p:to>
                                        <p:strVal val="visible"/>
                                      </p:to>
                                    </p:set>
                                    <p:anim calcmode="lin" valueType="num">
                                      <p:cBhvr additive="base">
                                        <p:cTn id="13" dur="500"/>
                                        <p:tgtEl>
                                          <p:spTgt spid="131"/>
                                        </p:tgtEl>
                                        <p:attrNameLst>
                                          <p:attrName>ppt_w</p:attrName>
                                        </p:attrNameLst>
                                      </p:cBhvr>
                                      <p:tavLst>
                                        <p:tav tm="0">
                                          <p:val>
                                            <p:strVal val="0"/>
                                          </p:val>
                                        </p:tav>
                                        <p:tav tm="100000">
                                          <p:val>
                                            <p:strVal val="#ppt_w"/>
                                          </p:val>
                                        </p:tav>
                                      </p:tavLst>
                                    </p:anim>
                                    <p:anim calcmode="lin" valueType="num">
                                      <p:cBhvr additive="base">
                                        <p:cTn id="14" dur="500"/>
                                        <p:tgtEl>
                                          <p:spTgt spid="131"/>
                                        </p:tgtEl>
                                        <p:attrNameLst>
                                          <p:attrName>ppt_h</p:attrName>
                                        </p:attrNameLst>
                                      </p:cBhvr>
                                      <p:tavLst>
                                        <p:tav tm="0">
                                          <p:val>
                                            <p:strVal val="0"/>
                                          </p:val>
                                        </p:tav>
                                        <p:tav tm="100000">
                                          <p:val>
                                            <p:strVal val="#ppt_h"/>
                                          </p:val>
                                        </p:tav>
                                      </p:tavLst>
                                    </p:anim>
                                  </p:childTnLst>
                                </p:cTn>
                              </p:par>
                            </p:childTnLst>
                          </p:cTn>
                        </p:par>
                        <p:par>
                          <p:cTn id="15" fill="hold">
                            <p:stCondLst>
                              <p:cond delay="750"/>
                            </p:stCondLst>
                            <p:childTnLst>
                              <p:par>
                                <p:cTn id="16" presetID="2" presetClass="entr" presetSubtype="4" fill="hold" nodeType="afterEffect">
                                  <p:stCondLst>
                                    <p:cond delay="0"/>
                                  </p:stCondLst>
                                  <p:childTnLst>
                                    <p:set>
                                      <p:cBhvr>
                                        <p:cTn id="17" dur="1" fill="hold">
                                          <p:stCondLst>
                                            <p:cond delay="0"/>
                                          </p:stCondLst>
                                        </p:cTn>
                                        <p:tgtEl>
                                          <p:spTgt spid="137"/>
                                        </p:tgtEl>
                                        <p:attrNameLst>
                                          <p:attrName>style.visibility</p:attrName>
                                        </p:attrNameLst>
                                      </p:cBhvr>
                                      <p:to>
                                        <p:strVal val="visible"/>
                                      </p:to>
                                    </p:set>
                                    <p:anim calcmode="lin" valueType="num">
                                      <p:cBhvr additive="base">
                                        <p:cTn id="18" dur="500"/>
                                        <p:tgtEl>
                                          <p:spTgt spid="137"/>
                                        </p:tgtEl>
                                        <p:attrNameLst>
                                          <p:attrName>ppt_y</p:attrName>
                                        </p:attrNameLst>
                                      </p:cBhvr>
                                      <p:tavLst>
                                        <p:tav tm="0">
                                          <p:val>
                                            <p:strVal val="#ppt_y+1"/>
                                          </p:val>
                                        </p:tav>
                                        <p:tav tm="100000">
                                          <p:val>
                                            <p:strVal val="#ppt_y"/>
                                          </p:val>
                                        </p:tav>
                                      </p:tavLst>
                                    </p:anim>
                                  </p:childTnLst>
                                </p:cTn>
                              </p:par>
                              <p:par>
                                <p:cTn id="19" presetID="2" presetClass="entr" presetSubtype="4" fill="hold" nodeType="withEffect">
                                  <p:stCondLst>
                                    <p:cond delay="250"/>
                                  </p:stCondLst>
                                  <p:childTnLst>
                                    <p:set>
                                      <p:cBhvr>
                                        <p:cTn id="20" dur="1" fill="hold">
                                          <p:stCondLst>
                                            <p:cond delay="0"/>
                                          </p:stCondLst>
                                        </p:cTn>
                                        <p:tgtEl>
                                          <p:spTgt spid="138"/>
                                        </p:tgtEl>
                                        <p:attrNameLst>
                                          <p:attrName>style.visibility</p:attrName>
                                        </p:attrNameLst>
                                      </p:cBhvr>
                                      <p:to>
                                        <p:strVal val="visible"/>
                                      </p:to>
                                    </p:set>
                                    <p:anim calcmode="lin" valueType="num">
                                      <p:cBhvr additive="base">
                                        <p:cTn id="21" dur="500"/>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3D4095"/>
        </a:solidFill>
        <a:effectLst/>
      </p:bgPr>
    </p:bg>
    <p:spTree>
      <p:nvGrpSpPr>
        <p:cNvPr id="1" name="Shape 97"/>
        <p:cNvGrpSpPr/>
        <p:nvPr/>
      </p:nvGrpSpPr>
      <p:grpSpPr>
        <a:xfrm>
          <a:off x="0" y="0"/>
          <a:ext cx="0" cy="0"/>
          <a:chOff x="0" y="0"/>
          <a:chExt cx="0" cy="0"/>
        </a:xfrm>
      </p:grpSpPr>
      <p:sp>
        <p:nvSpPr>
          <p:cNvPr id="100" name="Google Shape;100;p14"/>
          <p:cNvSpPr txBox="1"/>
          <p:nvPr/>
        </p:nvSpPr>
        <p:spPr>
          <a:xfrm>
            <a:off x="72176" y="0"/>
            <a:ext cx="3965575" cy="6858000"/>
          </a:xfrm>
          <a:prstGeom prst="rect">
            <a:avLst/>
          </a:prstGeom>
          <a:solidFill>
            <a:srgbClr val="0194DB"/>
          </a:solidFill>
          <a:ln>
            <a:noFill/>
          </a:ln>
          <a:effectLst>
            <a:outerShdw blurRad="63500" dist="50800" dir="5400000">
              <a:srgbClr val="000000">
                <a:alpha val="24705"/>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01" name="Google Shape;101;p14"/>
          <p:cNvSpPr/>
          <p:nvPr/>
        </p:nvSpPr>
        <p:spPr>
          <a:xfrm>
            <a:off x="487350" y="6036103"/>
            <a:ext cx="487601" cy="487601"/>
          </a:xfrm>
          <a:custGeom>
            <a:avLst/>
            <a:gdLst/>
            <a:ahLst/>
            <a:cxnLst/>
            <a:rect l="l" t="t" r="r" b="b"/>
            <a:pathLst>
              <a:path w="486385" h="486385" extrusionOk="0">
                <a:moveTo>
                  <a:pt x="64470" y="185994"/>
                </a:moveTo>
                <a:lnTo>
                  <a:pt x="185994" y="185994"/>
                </a:lnTo>
                <a:lnTo>
                  <a:pt x="185994" y="64470"/>
                </a:lnTo>
                <a:lnTo>
                  <a:pt x="300391" y="64470"/>
                </a:lnTo>
                <a:lnTo>
                  <a:pt x="300391" y="185994"/>
                </a:lnTo>
                <a:lnTo>
                  <a:pt x="421915" y="185994"/>
                </a:lnTo>
                <a:lnTo>
                  <a:pt x="421915" y="300391"/>
                </a:lnTo>
                <a:lnTo>
                  <a:pt x="300391" y="300391"/>
                </a:lnTo>
                <a:lnTo>
                  <a:pt x="300391" y="421915"/>
                </a:lnTo>
                <a:lnTo>
                  <a:pt x="185994" y="421915"/>
                </a:lnTo>
                <a:lnTo>
                  <a:pt x="185994" y="300391"/>
                </a:lnTo>
                <a:lnTo>
                  <a:pt x="64470" y="300391"/>
                </a:lnTo>
                <a:close/>
              </a:path>
            </a:pathLst>
          </a:custGeom>
          <a:solidFill>
            <a:srgbClr val="EFEFE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dirty="0">
              <a:solidFill>
                <a:schemeClr val="dk1"/>
              </a:solidFill>
              <a:latin typeface="Calibri"/>
              <a:ea typeface="Calibri"/>
              <a:cs typeface="Calibri"/>
              <a:sym typeface="Calibri"/>
            </a:endParaRPr>
          </a:p>
        </p:txBody>
      </p:sp>
      <p:sp>
        <p:nvSpPr>
          <p:cNvPr id="102" name="Google Shape;102;p14"/>
          <p:cNvSpPr txBox="1"/>
          <p:nvPr/>
        </p:nvSpPr>
        <p:spPr>
          <a:xfrm>
            <a:off x="366713" y="1948459"/>
            <a:ext cx="3598862" cy="954067"/>
          </a:xfrm>
          <a:prstGeom prst="rect">
            <a:avLst/>
          </a:prstGeom>
          <a:noFill/>
          <a:ln>
            <a:noFill/>
          </a:ln>
        </p:spPr>
        <p:txBody>
          <a:bodyPr spcFirstLastPara="1" wrap="square" lIns="91425" tIns="45700" rIns="91425" bIns="45700" anchor="t" anchorCtr="0">
            <a:spAutoFit/>
          </a:bodyPr>
          <a:lstStyle/>
          <a:p>
            <a:pPr marL="0" marR="0" lvl="0" indent="0" rtl="0">
              <a:lnSpc>
                <a:spcPct val="100000"/>
              </a:lnSpc>
              <a:spcBef>
                <a:spcPts val="0"/>
              </a:spcBef>
              <a:spcAft>
                <a:spcPts val="0"/>
              </a:spcAft>
              <a:buClr>
                <a:schemeClr val="lt1"/>
              </a:buClr>
              <a:buSzPts val="2800"/>
              <a:buFont typeface="Open Sans"/>
              <a:buNone/>
            </a:pPr>
            <a:r>
              <a:rPr lang="en-US" sz="2800" b="1" dirty="0">
                <a:solidFill>
                  <a:schemeClr val="lt1"/>
                </a:solidFill>
                <a:latin typeface="Encode Sans"/>
                <a:ea typeface="Encode Sans"/>
                <a:cs typeface="Encode Sans"/>
                <a:sym typeface="Encode Sans"/>
              </a:rPr>
              <a:t>Pase de guardia unificado en línea</a:t>
            </a:r>
            <a:endParaRPr b="1" dirty="0">
              <a:latin typeface="Encode Sans"/>
              <a:ea typeface="Encode Sans"/>
              <a:cs typeface="Encode Sans"/>
              <a:sym typeface="Encode Sans"/>
            </a:endParaRPr>
          </a:p>
        </p:txBody>
      </p:sp>
      <p:sp>
        <p:nvSpPr>
          <p:cNvPr id="103" name="Google Shape;103;p14"/>
          <p:cNvSpPr/>
          <p:nvPr/>
        </p:nvSpPr>
        <p:spPr>
          <a:xfrm>
            <a:off x="1192813" y="3042709"/>
            <a:ext cx="1528800" cy="45900"/>
          </a:xfrm>
          <a:prstGeom prst="roundRect">
            <a:avLst>
              <a:gd name="adj" fmla="val 16667"/>
            </a:avLst>
          </a:prstGeom>
          <a:solidFill>
            <a:srgbClr val="EFEFE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04" name="Google Shape;104;p14"/>
          <p:cNvSpPr txBox="1"/>
          <p:nvPr/>
        </p:nvSpPr>
        <p:spPr>
          <a:xfrm>
            <a:off x="292899" y="3215145"/>
            <a:ext cx="3656001" cy="2508339"/>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Clr>
                <a:srgbClr val="EFEFEF"/>
              </a:buClr>
              <a:buSzPts val="1000"/>
              <a:buFont typeface="Open Sans"/>
              <a:buNone/>
            </a:pPr>
            <a:r>
              <a:rPr lang="es-AR" dirty="0">
                <a:solidFill>
                  <a:schemeClr val="bg1"/>
                </a:solidFill>
                <a:latin typeface="Encode Sans" panose="020B0604020202020204" charset="0"/>
                <a:sym typeface="Encode Sans"/>
              </a:rPr>
              <a:t>En el centro quirúrgico del Hospital el Cruce se utiliza un archivo excel que llamamos “pase de guardia unificado” creado en el soporte en línea de Google Drive del correo electrónico institucional de quirófano compartido con las cuentas de Google de los supervisores y la jefatura de quirófano. </a:t>
            </a:r>
            <a:endParaRPr dirty="0">
              <a:solidFill>
                <a:schemeClr val="bg1"/>
              </a:solidFill>
              <a:latin typeface="Encode Sans" panose="020B0604020202020204" charset="0"/>
              <a:sym typeface="Encode Sans"/>
            </a:endParaRPr>
          </a:p>
          <a:p>
            <a:pPr marL="0" marR="0" lvl="0" indent="0" algn="l" rtl="0">
              <a:lnSpc>
                <a:spcPct val="100000"/>
              </a:lnSpc>
              <a:spcBef>
                <a:spcPts val="0"/>
              </a:spcBef>
              <a:spcAft>
                <a:spcPts val="0"/>
              </a:spcAft>
              <a:buNone/>
            </a:pPr>
            <a:endParaRPr sz="1000" i="0" u="none" dirty="0">
              <a:solidFill>
                <a:srgbClr val="EFEFEF"/>
              </a:solidFill>
              <a:latin typeface="Encode Sans"/>
              <a:ea typeface="Encode Sans"/>
              <a:cs typeface="Encode Sans"/>
              <a:sym typeface="Encode Sans"/>
            </a:endParaRPr>
          </a:p>
        </p:txBody>
      </p:sp>
      <p:sp>
        <p:nvSpPr>
          <p:cNvPr id="107" name="Google Shape;107;p14"/>
          <p:cNvSpPr/>
          <p:nvPr/>
        </p:nvSpPr>
        <p:spPr>
          <a:xfrm>
            <a:off x="3519624" y="1615799"/>
            <a:ext cx="305207" cy="305207"/>
          </a:xfrm>
          <a:custGeom>
            <a:avLst/>
            <a:gdLst/>
            <a:ahLst/>
            <a:cxnLst/>
            <a:rect l="l" t="t" r="r" b="b"/>
            <a:pathLst>
              <a:path w="486385" h="486385" extrusionOk="0">
                <a:moveTo>
                  <a:pt x="64470" y="185994"/>
                </a:moveTo>
                <a:lnTo>
                  <a:pt x="185994" y="185994"/>
                </a:lnTo>
                <a:lnTo>
                  <a:pt x="185994" y="64470"/>
                </a:lnTo>
                <a:lnTo>
                  <a:pt x="300391" y="64470"/>
                </a:lnTo>
                <a:lnTo>
                  <a:pt x="300391" y="185994"/>
                </a:lnTo>
                <a:lnTo>
                  <a:pt x="421915" y="185994"/>
                </a:lnTo>
                <a:lnTo>
                  <a:pt x="421915" y="300391"/>
                </a:lnTo>
                <a:lnTo>
                  <a:pt x="300391" y="300391"/>
                </a:lnTo>
                <a:lnTo>
                  <a:pt x="300391" y="421915"/>
                </a:lnTo>
                <a:lnTo>
                  <a:pt x="185994" y="421915"/>
                </a:lnTo>
                <a:lnTo>
                  <a:pt x="185994" y="300391"/>
                </a:lnTo>
                <a:lnTo>
                  <a:pt x="64470" y="300391"/>
                </a:lnTo>
                <a:close/>
              </a:path>
            </a:pathLst>
          </a:custGeom>
          <a:solidFill>
            <a:srgbClr val="EFEFE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pic>
        <p:nvPicPr>
          <p:cNvPr id="108" name="Google Shape;108;p14"/>
          <p:cNvPicPr preferRelativeResize="0"/>
          <p:nvPr/>
        </p:nvPicPr>
        <p:blipFill>
          <a:blip r:embed="rId3">
            <a:alphaModFix/>
          </a:blip>
          <a:stretch>
            <a:fillRect/>
          </a:stretch>
        </p:blipFill>
        <p:spPr>
          <a:xfrm>
            <a:off x="487350" y="422875"/>
            <a:ext cx="1193501" cy="694325"/>
          </a:xfrm>
          <a:prstGeom prst="rect">
            <a:avLst/>
          </a:prstGeom>
          <a:noFill/>
          <a:ln>
            <a:noFill/>
          </a:ln>
        </p:spPr>
      </p:pic>
      <p:pic>
        <p:nvPicPr>
          <p:cNvPr id="4" name="Imagen 3">
            <a:extLst>
              <a:ext uri="{FF2B5EF4-FFF2-40B4-BE49-F238E27FC236}">
                <a16:creationId xmlns:a16="http://schemas.microsoft.com/office/drawing/2014/main" id="{E950943D-E6D5-FB48-8601-9FB96D5DE81D}"/>
              </a:ext>
            </a:extLst>
          </p:cNvPr>
          <p:cNvPicPr>
            <a:picLocks noChangeAspect="1"/>
          </p:cNvPicPr>
          <p:nvPr/>
        </p:nvPicPr>
        <p:blipFill rotWithShape="1">
          <a:blip r:embed="rId4"/>
          <a:srcRect b="20956"/>
          <a:stretch/>
        </p:blipFill>
        <p:spPr>
          <a:xfrm>
            <a:off x="4233999" y="265220"/>
            <a:ext cx="6502400" cy="3854835"/>
          </a:xfrm>
          <a:prstGeom prst="rect">
            <a:avLst/>
          </a:prstGeom>
        </p:spPr>
      </p:pic>
      <p:pic>
        <p:nvPicPr>
          <p:cNvPr id="7" name="Imagen 6">
            <a:extLst>
              <a:ext uri="{FF2B5EF4-FFF2-40B4-BE49-F238E27FC236}">
                <a16:creationId xmlns:a16="http://schemas.microsoft.com/office/drawing/2014/main" id="{FF957326-4589-DF47-AA59-4B42170080DD}"/>
              </a:ext>
            </a:extLst>
          </p:cNvPr>
          <p:cNvPicPr>
            <a:picLocks noChangeAspect="1"/>
          </p:cNvPicPr>
          <p:nvPr/>
        </p:nvPicPr>
        <p:blipFill rotWithShape="1">
          <a:blip r:embed="rId5"/>
          <a:srcRect t="16325" b="19882"/>
          <a:stretch/>
        </p:blipFill>
        <p:spPr>
          <a:xfrm>
            <a:off x="6620486" y="3951890"/>
            <a:ext cx="5375321" cy="257181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00"/>
                                        </p:tgtEl>
                                        <p:attrNameLst>
                                          <p:attrName>style.visibility</p:attrName>
                                        </p:attrNameLst>
                                      </p:cBhvr>
                                      <p:to>
                                        <p:strVal val="visible"/>
                                      </p:to>
                                    </p:set>
                                    <p:anim calcmode="lin" valueType="num">
                                      <p:cBhvr additive="base">
                                        <p:cTn id="7" dur="500"/>
                                        <p:tgtEl>
                                          <p:spTgt spid="100"/>
                                        </p:tgtEl>
                                        <p:attrNameLst>
                                          <p:attrName>ppt_x</p:attrName>
                                        </p:attrNameLst>
                                      </p:cBhvr>
                                      <p:tavLst>
                                        <p:tav tm="0">
                                          <p:val>
                                            <p:strVal val="#ppt_x-1"/>
                                          </p:val>
                                        </p:tav>
                                        <p:tav tm="100000">
                                          <p:val>
                                            <p:strVal val="#ppt_x"/>
                                          </p:val>
                                        </p:tav>
                                      </p:tavLst>
                                    </p:anim>
                                  </p:childTnLst>
                                </p:cTn>
                              </p:par>
                              <p:par>
                                <p:cTn id="8" presetID="2" presetClass="entr" presetSubtype="8" fill="hold" nodeType="withEffect">
                                  <p:stCondLst>
                                    <p:cond delay="500"/>
                                  </p:stCondLst>
                                  <p:childTnLst>
                                    <p:set>
                                      <p:cBhvr>
                                        <p:cTn id="9" dur="1" fill="hold">
                                          <p:stCondLst>
                                            <p:cond delay="0"/>
                                          </p:stCondLst>
                                        </p:cTn>
                                        <p:tgtEl>
                                          <p:spTgt spid="102"/>
                                        </p:tgtEl>
                                        <p:attrNameLst>
                                          <p:attrName>style.visibility</p:attrName>
                                        </p:attrNameLst>
                                      </p:cBhvr>
                                      <p:to>
                                        <p:strVal val="visible"/>
                                      </p:to>
                                    </p:set>
                                    <p:anim calcmode="lin" valueType="num">
                                      <p:cBhvr additive="base">
                                        <p:cTn id="10" dur="500"/>
                                        <p:tgtEl>
                                          <p:spTgt spid="102"/>
                                        </p:tgtEl>
                                        <p:attrNameLst>
                                          <p:attrName>ppt_x</p:attrName>
                                        </p:attrNameLst>
                                      </p:cBhvr>
                                      <p:tavLst>
                                        <p:tav tm="0">
                                          <p:val>
                                            <p:strVal val="#ppt_x-1"/>
                                          </p:val>
                                        </p:tav>
                                        <p:tav tm="100000">
                                          <p:val>
                                            <p:strVal val="#ppt_x"/>
                                          </p:val>
                                        </p:tav>
                                      </p:tavLst>
                                    </p:anim>
                                  </p:childTnLst>
                                </p:cTn>
                              </p:par>
                              <p:par>
                                <p:cTn id="11" presetID="10" presetClass="entr" presetSubtype="0" fill="hold" nodeType="withEffect">
                                  <p:stCondLst>
                                    <p:cond delay="500"/>
                                  </p:stCondLst>
                                  <p:childTnLst>
                                    <p:set>
                                      <p:cBhvr>
                                        <p:cTn id="12" dur="1" fill="hold">
                                          <p:stCondLst>
                                            <p:cond delay="0"/>
                                          </p:stCondLst>
                                        </p:cTn>
                                        <p:tgtEl>
                                          <p:spTgt spid="103"/>
                                        </p:tgtEl>
                                        <p:attrNameLst>
                                          <p:attrName>style.visibility</p:attrName>
                                        </p:attrNameLst>
                                      </p:cBhvr>
                                      <p:to>
                                        <p:strVal val="visible"/>
                                      </p:to>
                                    </p:set>
                                    <p:animEffect transition="in" filter="fade">
                                      <p:cBhvr>
                                        <p:cTn id="13" dur="500"/>
                                        <p:tgtEl>
                                          <p:spTgt spid="103"/>
                                        </p:tgtEl>
                                      </p:cBhvr>
                                    </p:animEffect>
                                  </p:childTnLst>
                                </p:cTn>
                              </p:par>
                              <p:par>
                                <p:cTn id="14" presetID="23" presetClass="entr" presetSubtype="16" fill="hold" nodeType="withEffect">
                                  <p:stCondLst>
                                    <p:cond delay="75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500"/>
                                        <p:tgtEl>
                                          <p:spTgt spid="101"/>
                                        </p:tgtEl>
                                        <p:attrNameLst>
                                          <p:attrName>ppt_w</p:attrName>
                                        </p:attrNameLst>
                                      </p:cBhvr>
                                      <p:tavLst>
                                        <p:tav tm="0">
                                          <p:val>
                                            <p:strVal val="0"/>
                                          </p:val>
                                        </p:tav>
                                        <p:tav tm="100000">
                                          <p:val>
                                            <p:strVal val="#ppt_w"/>
                                          </p:val>
                                        </p:tav>
                                      </p:tavLst>
                                    </p:anim>
                                    <p:anim calcmode="lin" valueType="num">
                                      <p:cBhvr additive="base">
                                        <p:cTn id="17" dur="500"/>
                                        <p:tgtEl>
                                          <p:spTgt spid="101"/>
                                        </p:tgtEl>
                                        <p:attrNameLst>
                                          <p:attrName>ppt_h</p:attrName>
                                        </p:attrNameLst>
                                      </p:cBhvr>
                                      <p:tavLst>
                                        <p:tav tm="0">
                                          <p:val>
                                            <p:strVal val="0"/>
                                          </p:val>
                                        </p:tav>
                                        <p:tav tm="100000">
                                          <p:val>
                                            <p:strVal val="#ppt_h"/>
                                          </p:val>
                                        </p:tav>
                                      </p:tavLst>
                                    </p:anim>
                                  </p:childTnLst>
                                </p:cTn>
                              </p:par>
                              <p:par>
                                <p:cTn id="18" presetID="2" presetClass="entr" presetSubtype="8" fill="hold" nodeType="withEffect">
                                  <p:stCondLst>
                                    <p:cond delay="750"/>
                                  </p:stCondLst>
                                  <p:childTnLst>
                                    <p:set>
                                      <p:cBhvr>
                                        <p:cTn id="19" dur="1" fill="hold">
                                          <p:stCondLst>
                                            <p:cond delay="0"/>
                                          </p:stCondLst>
                                        </p:cTn>
                                        <p:tgtEl>
                                          <p:spTgt spid="104"/>
                                        </p:tgtEl>
                                        <p:attrNameLst>
                                          <p:attrName>style.visibility</p:attrName>
                                        </p:attrNameLst>
                                      </p:cBhvr>
                                      <p:to>
                                        <p:strVal val="visible"/>
                                      </p:to>
                                    </p:set>
                                    <p:anim calcmode="lin" valueType="num">
                                      <p:cBhvr additive="base">
                                        <p:cTn id="20" dur="500"/>
                                        <p:tgtEl>
                                          <p:spTgt spid="104"/>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3D4095"/>
        </a:solidFill>
        <a:effectLst/>
      </p:bgPr>
    </p:bg>
    <p:spTree>
      <p:nvGrpSpPr>
        <p:cNvPr id="1" name="Shape 146"/>
        <p:cNvGrpSpPr/>
        <p:nvPr/>
      </p:nvGrpSpPr>
      <p:grpSpPr>
        <a:xfrm>
          <a:off x="0" y="0"/>
          <a:ext cx="0" cy="0"/>
          <a:chOff x="0" y="0"/>
          <a:chExt cx="0" cy="0"/>
        </a:xfrm>
      </p:grpSpPr>
      <p:sp>
        <p:nvSpPr>
          <p:cNvPr id="151" name="Google Shape;151;p17"/>
          <p:cNvSpPr/>
          <p:nvPr/>
        </p:nvSpPr>
        <p:spPr>
          <a:xfrm>
            <a:off x="4629182" y="3387725"/>
            <a:ext cx="574049" cy="576927"/>
          </a:xfrm>
          <a:custGeom>
            <a:avLst/>
            <a:gdLst/>
            <a:ahLst/>
            <a:cxnLst/>
            <a:rect l="l" t="t" r="r" b="b"/>
            <a:pathLst>
              <a:path w="575488" h="575488" extrusionOk="0">
                <a:moveTo>
                  <a:pt x="76281" y="220067"/>
                </a:moveTo>
                <a:lnTo>
                  <a:pt x="220067" y="220067"/>
                </a:lnTo>
                <a:lnTo>
                  <a:pt x="220067" y="76281"/>
                </a:lnTo>
                <a:lnTo>
                  <a:pt x="355421" y="76281"/>
                </a:lnTo>
                <a:lnTo>
                  <a:pt x="355421" y="220067"/>
                </a:lnTo>
                <a:lnTo>
                  <a:pt x="499207" y="220067"/>
                </a:lnTo>
                <a:lnTo>
                  <a:pt x="499207" y="355421"/>
                </a:lnTo>
                <a:lnTo>
                  <a:pt x="355421" y="355421"/>
                </a:lnTo>
                <a:lnTo>
                  <a:pt x="355421" y="499207"/>
                </a:lnTo>
                <a:lnTo>
                  <a:pt x="220067" y="499207"/>
                </a:lnTo>
                <a:lnTo>
                  <a:pt x="220067" y="355421"/>
                </a:lnTo>
                <a:lnTo>
                  <a:pt x="76281" y="355421"/>
                </a:lnTo>
                <a:close/>
              </a:path>
            </a:pathLst>
          </a:custGeom>
          <a:solidFill>
            <a:srgbClr val="EC378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52" name="Google Shape;152;p17"/>
          <p:cNvSpPr txBox="1"/>
          <p:nvPr/>
        </p:nvSpPr>
        <p:spPr>
          <a:xfrm>
            <a:off x="3021901" y="422875"/>
            <a:ext cx="5425862" cy="83095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274EEA"/>
              </a:buClr>
              <a:buSzPts val="3600"/>
              <a:buFont typeface="Open Sans"/>
              <a:buNone/>
            </a:pPr>
            <a:r>
              <a:rPr lang="en-US" sz="2400" b="1" dirty="0" err="1">
                <a:solidFill>
                  <a:schemeClr val="lt1"/>
                </a:solidFill>
                <a:latin typeface="Encode Sans"/>
                <a:ea typeface="Encode Sans"/>
                <a:cs typeface="Encode Sans"/>
                <a:sym typeface="Encode Sans"/>
              </a:rPr>
              <a:t>Evolución</a:t>
            </a:r>
            <a:r>
              <a:rPr lang="en-US" sz="2400" b="1" dirty="0">
                <a:solidFill>
                  <a:schemeClr val="lt1"/>
                </a:solidFill>
                <a:latin typeface="Encode Sans"/>
                <a:ea typeface="Encode Sans"/>
                <a:cs typeface="Encode Sans"/>
                <a:sym typeface="Encode Sans"/>
              </a:rPr>
              <a:t> de la </a:t>
            </a:r>
            <a:r>
              <a:rPr lang="en-US" sz="2400" b="1" dirty="0" err="1">
                <a:solidFill>
                  <a:schemeClr val="lt1"/>
                </a:solidFill>
                <a:latin typeface="Encode Sans"/>
                <a:ea typeface="Encode Sans"/>
                <a:cs typeface="Encode Sans"/>
                <a:sym typeface="Encode Sans"/>
              </a:rPr>
              <a:t>comunicación</a:t>
            </a:r>
            <a:r>
              <a:rPr lang="en-US" sz="2400" b="1" dirty="0">
                <a:solidFill>
                  <a:schemeClr val="lt1"/>
                </a:solidFill>
                <a:latin typeface="Encode Sans"/>
                <a:ea typeface="Encode Sans"/>
                <a:cs typeface="Encode Sans"/>
                <a:sym typeface="Encode Sans"/>
              </a:rPr>
              <a:t> del </a:t>
            </a:r>
            <a:r>
              <a:rPr lang="en-US" sz="2400" b="1" dirty="0" err="1">
                <a:solidFill>
                  <a:schemeClr val="lt1"/>
                </a:solidFill>
                <a:latin typeface="Encode Sans"/>
                <a:ea typeface="Encode Sans"/>
                <a:cs typeface="Encode Sans"/>
                <a:sym typeface="Encode Sans"/>
              </a:rPr>
              <a:t>pase</a:t>
            </a:r>
            <a:r>
              <a:rPr lang="en-US" sz="2400" b="1" dirty="0">
                <a:solidFill>
                  <a:schemeClr val="lt1"/>
                </a:solidFill>
                <a:latin typeface="Encode Sans"/>
                <a:ea typeface="Encode Sans"/>
                <a:cs typeface="Encode Sans"/>
                <a:sym typeface="Encode Sans"/>
              </a:rPr>
              <a:t> de guardia.</a:t>
            </a:r>
            <a:endParaRPr sz="2400" b="1" dirty="0">
              <a:solidFill>
                <a:schemeClr val="lt1"/>
              </a:solidFill>
              <a:latin typeface="Encode Sans"/>
              <a:ea typeface="Encode Sans"/>
              <a:cs typeface="Encode Sans"/>
              <a:sym typeface="Encode Sans"/>
            </a:endParaRPr>
          </a:p>
        </p:txBody>
      </p:sp>
      <p:sp>
        <p:nvSpPr>
          <p:cNvPr id="155" name="Google Shape;155;p17"/>
          <p:cNvSpPr/>
          <p:nvPr/>
        </p:nvSpPr>
        <p:spPr>
          <a:xfrm>
            <a:off x="10438037" y="6602837"/>
            <a:ext cx="1357200" cy="58800"/>
          </a:xfrm>
          <a:prstGeom prst="roundRect">
            <a:avLst>
              <a:gd name="adj" fmla="val 16667"/>
            </a:avLst>
          </a:prstGeom>
          <a:solidFill>
            <a:srgbClr val="EC378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56" name="Google Shape;156;p17"/>
          <p:cNvSpPr txBox="1"/>
          <p:nvPr/>
        </p:nvSpPr>
        <p:spPr>
          <a:xfrm>
            <a:off x="2911135" y="1438719"/>
            <a:ext cx="6002932" cy="738623"/>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767171"/>
              </a:buClr>
              <a:buSzPts val="1100"/>
              <a:buFont typeface="Open Sans"/>
              <a:buNone/>
            </a:pPr>
            <a:r>
              <a:rPr lang="en-US" dirty="0">
                <a:solidFill>
                  <a:schemeClr val="bg1"/>
                </a:solidFill>
                <a:latin typeface="Encode Sans" panose="020B0604020202020204" charset="0"/>
                <a:sym typeface="Encode Sans"/>
              </a:rPr>
              <a:t>El </a:t>
            </a:r>
            <a:r>
              <a:rPr lang="en-US" dirty="0" err="1">
                <a:solidFill>
                  <a:schemeClr val="bg1"/>
                </a:solidFill>
                <a:latin typeface="Encode Sans" panose="020B0604020202020204" charset="0"/>
                <a:sym typeface="Encode Sans"/>
              </a:rPr>
              <a:t>grupo</a:t>
            </a:r>
            <a:r>
              <a:rPr lang="en-US" dirty="0">
                <a:solidFill>
                  <a:schemeClr val="bg1"/>
                </a:solidFill>
                <a:latin typeface="Encode Sans" panose="020B0604020202020204" charset="0"/>
                <a:sym typeface="Encode Sans"/>
              </a:rPr>
              <a:t> de supervision del Centro </a:t>
            </a:r>
            <a:r>
              <a:rPr lang="en-US" dirty="0" err="1">
                <a:solidFill>
                  <a:schemeClr val="bg1"/>
                </a:solidFill>
                <a:latin typeface="Encode Sans" panose="020B0604020202020204" charset="0"/>
                <a:sym typeface="Encode Sans"/>
              </a:rPr>
              <a:t>Quirúrgico</a:t>
            </a:r>
            <a:r>
              <a:rPr lang="en-US" dirty="0">
                <a:solidFill>
                  <a:schemeClr val="bg1"/>
                </a:solidFill>
                <a:latin typeface="Encode Sans" panose="020B0604020202020204" charset="0"/>
                <a:sym typeface="Encode Sans"/>
              </a:rPr>
              <a:t> del HEC </a:t>
            </a:r>
            <a:r>
              <a:rPr lang="en-US" dirty="0" err="1">
                <a:solidFill>
                  <a:schemeClr val="bg1"/>
                </a:solidFill>
                <a:latin typeface="Encode Sans" panose="020B0604020202020204" charset="0"/>
                <a:sym typeface="Encode Sans"/>
              </a:rPr>
              <a:t>optó</a:t>
            </a:r>
            <a:r>
              <a:rPr lang="en-US" dirty="0">
                <a:solidFill>
                  <a:schemeClr val="bg1"/>
                </a:solidFill>
                <a:latin typeface="Encode Sans" panose="020B0604020202020204" charset="0"/>
                <a:sym typeface="Encode Sans"/>
              </a:rPr>
              <a:t> </a:t>
            </a:r>
            <a:r>
              <a:rPr lang="en-US" dirty="0" err="1">
                <a:solidFill>
                  <a:schemeClr val="bg1"/>
                </a:solidFill>
                <a:latin typeface="Encode Sans" panose="020B0604020202020204" charset="0"/>
                <a:sym typeface="Encode Sans"/>
              </a:rPr>
              <a:t>por</a:t>
            </a:r>
            <a:r>
              <a:rPr lang="en-US" dirty="0">
                <a:solidFill>
                  <a:schemeClr val="bg1"/>
                </a:solidFill>
                <a:latin typeface="Encode Sans" panose="020B0604020202020204" charset="0"/>
                <a:sym typeface="Encode Sans"/>
              </a:rPr>
              <a:t> </a:t>
            </a:r>
            <a:r>
              <a:rPr lang="en-US" dirty="0" err="1">
                <a:solidFill>
                  <a:schemeClr val="bg1"/>
                </a:solidFill>
                <a:latin typeface="Encode Sans" panose="020B0604020202020204" charset="0"/>
                <a:sym typeface="Encode Sans"/>
              </a:rPr>
              <a:t>actualizar</a:t>
            </a:r>
            <a:r>
              <a:rPr lang="en-US" dirty="0">
                <a:solidFill>
                  <a:schemeClr val="bg1"/>
                </a:solidFill>
                <a:latin typeface="Encode Sans" panose="020B0604020202020204" charset="0"/>
                <a:sym typeface="Encode Sans"/>
              </a:rPr>
              <a:t> el </a:t>
            </a:r>
            <a:r>
              <a:rPr lang="en-US" dirty="0" err="1">
                <a:solidFill>
                  <a:schemeClr val="bg1"/>
                </a:solidFill>
                <a:latin typeface="Encode Sans" panose="020B0604020202020204" charset="0"/>
                <a:sym typeface="Encode Sans"/>
              </a:rPr>
              <a:t>pase</a:t>
            </a:r>
            <a:r>
              <a:rPr lang="en-US" dirty="0">
                <a:solidFill>
                  <a:schemeClr val="bg1"/>
                </a:solidFill>
                <a:latin typeface="Encode Sans" panose="020B0604020202020204" charset="0"/>
                <a:sym typeface="Encode Sans"/>
              </a:rPr>
              <a:t> de guardia  e </a:t>
            </a:r>
            <a:r>
              <a:rPr lang="en-US" dirty="0" err="1">
                <a:solidFill>
                  <a:schemeClr val="bg1"/>
                </a:solidFill>
                <a:latin typeface="Encode Sans" panose="020B0604020202020204" charset="0"/>
                <a:sym typeface="Encode Sans"/>
              </a:rPr>
              <a:t>innovar</a:t>
            </a:r>
            <a:r>
              <a:rPr lang="en-US" dirty="0">
                <a:solidFill>
                  <a:schemeClr val="bg1"/>
                </a:solidFill>
                <a:latin typeface="Encode Sans" panose="020B0604020202020204" charset="0"/>
                <a:sym typeface="Encode Sans"/>
              </a:rPr>
              <a:t>  la forma de </a:t>
            </a:r>
            <a:r>
              <a:rPr lang="en-US" dirty="0" err="1">
                <a:solidFill>
                  <a:schemeClr val="bg1"/>
                </a:solidFill>
                <a:latin typeface="Encode Sans" panose="020B0604020202020204" charset="0"/>
                <a:sym typeface="Encode Sans"/>
              </a:rPr>
              <a:t>comunicación</a:t>
            </a:r>
            <a:r>
              <a:rPr lang="en-US" dirty="0">
                <a:solidFill>
                  <a:schemeClr val="bg1"/>
                </a:solidFill>
                <a:latin typeface="Encode Sans" panose="020B0604020202020204" charset="0"/>
                <a:sym typeface="Encode Sans"/>
              </a:rPr>
              <a:t>  </a:t>
            </a:r>
            <a:r>
              <a:rPr lang="en-US" dirty="0" err="1">
                <a:solidFill>
                  <a:schemeClr val="bg1"/>
                </a:solidFill>
                <a:latin typeface="Encode Sans" panose="020B0604020202020204" charset="0"/>
                <a:sym typeface="Encode Sans"/>
              </a:rPr>
              <a:t>mediante</a:t>
            </a:r>
            <a:r>
              <a:rPr lang="en-US" dirty="0">
                <a:solidFill>
                  <a:schemeClr val="bg1"/>
                </a:solidFill>
                <a:latin typeface="Encode Sans" panose="020B0604020202020204" charset="0"/>
                <a:sym typeface="Encode Sans"/>
              </a:rPr>
              <a:t> la </a:t>
            </a:r>
            <a:r>
              <a:rPr lang="en-US" dirty="0" err="1">
                <a:solidFill>
                  <a:schemeClr val="bg1"/>
                </a:solidFill>
                <a:latin typeface="Encode Sans" panose="020B0604020202020204" charset="0"/>
                <a:sym typeface="Encode Sans"/>
              </a:rPr>
              <a:t>utilización</a:t>
            </a:r>
            <a:r>
              <a:rPr lang="en-US" dirty="0">
                <a:solidFill>
                  <a:schemeClr val="bg1"/>
                </a:solidFill>
                <a:latin typeface="Encode Sans" panose="020B0604020202020204" charset="0"/>
                <a:sym typeface="Encode Sans"/>
              </a:rPr>
              <a:t> de un  </a:t>
            </a:r>
            <a:r>
              <a:rPr lang="en-US" dirty="0" err="1">
                <a:solidFill>
                  <a:schemeClr val="bg1"/>
                </a:solidFill>
                <a:latin typeface="Encode Sans" panose="020B0604020202020204" charset="0"/>
                <a:sym typeface="Encode Sans"/>
              </a:rPr>
              <a:t>soporte</a:t>
            </a:r>
            <a:r>
              <a:rPr lang="en-US" dirty="0">
                <a:solidFill>
                  <a:schemeClr val="bg1"/>
                </a:solidFill>
                <a:latin typeface="Encode Sans" panose="020B0604020202020204" charset="0"/>
                <a:sym typeface="Encode Sans"/>
              </a:rPr>
              <a:t> </a:t>
            </a:r>
            <a:r>
              <a:rPr lang="en-US" dirty="0" err="1">
                <a:solidFill>
                  <a:schemeClr val="bg1"/>
                </a:solidFill>
                <a:latin typeface="Encode Sans" panose="020B0604020202020204" charset="0"/>
                <a:sym typeface="Encode Sans"/>
              </a:rPr>
              <a:t>informático</a:t>
            </a:r>
            <a:r>
              <a:rPr lang="en-US" dirty="0">
                <a:solidFill>
                  <a:schemeClr val="bg1"/>
                </a:solidFill>
                <a:latin typeface="Encode Sans" panose="020B0604020202020204" charset="0"/>
                <a:sym typeface="Encode Sans"/>
              </a:rPr>
              <a:t> en línea. </a:t>
            </a:r>
            <a:endParaRPr dirty="0">
              <a:solidFill>
                <a:schemeClr val="bg1"/>
              </a:solidFill>
              <a:latin typeface="Encode Sans" panose="020B0604020202020204" charset="0"/>
              <a:sym typeface="Encode Sans"/>
            </a:endParaRPr>
          </a:p>
        </p:txBody>
      </p:sp>
      <p:pic>
        <p:nvPicPr>
          <p:cNvPr id="157" name="Google Shape;157;p17"/>
          <p:cNvPicPr preferRelativeResize="0"/>
          <p:nvPr/>
        </p:nvPicPr>
        <p:blipFill>
          <a:blip r:embed="rId3">
            <a:alphaModFix/>
          </a:blip>
          <a:stretch>
            <a:fillRect/>
          </a:stretch>
        </p:blipFill>
        <p:spPr>
          <a:xfrm>
            <a:off x="10466800" y="422875"/>
            <a:ext cx="1193501" cy="694325"/>
          </a:xfrm>
          <a:prstGeom prst="rect">
            <a:avLst/>
          </a:prstGeom>
          <a:noFill/>
          <a:ln>
            <a:noFill/>
          </a:ln>
        </p:spPr>
      </p:pic>
      <p:pic>
        <p:nvPicPr>
          <p:cNvPr id="13" name="Imagen 12">
            <a:extLst>
              <a:ext uri="{FF2B5EF4-FFF2-40B4-BE49-F238E27FC236}">
                <a16:creationId xmlns:a16="http://schemas.microsoft.com/office/drawing/2014/main" id="{EE8AF233-51B9-6D4F-8F72-1AF684008619}"/>
              </a:ext>
            </a:extLst>
          </p:cNvPr>
          <p:cNvPicPr>
            <a:picLocks noChangeAspect="1"/>
          </p:cNvPicPr>
          <p:nvPr/>
        </p:nvPicPr>
        <p:blipFill>
          <a:blip r:embed="rId4"/>
          <a:stretch>
            <a:fillRect/>
          </a:stretch>
        </p:blipFill>
        <p:spPr>
          <a:xfrm>
            <a:off x="5475279" y="2577015"/>
            <a:ext cx="5730884" cy="3886102"/>
          </a:xfrm>
          <a:prstGeom prst="rect">
            <a:avLst/>
          </a:prstGeom>
        </p:spPr>
      </p:pic>
      <p:pic>
        <p:nvPicPr>
          <p:cNvPr id="2" name="Imagen 1">
            <a:extLst>
              <a:ext uri="{FF2B5EF4-FFF2-40B4-BE49-F238E27FC236}">
                <a16:creationId xmlns:a16="http://schemas.microsoft.com/office/drawing/2014/main" id="{9E885136-02DA-B44C-B54E-5AC546778276}"/>
              </a:ext>
            </a:extLst>
          </p:cNvPr>
          <p:cNvPicPr>
            <a:picLocks noChangeAspect="1"/>
          </p:cNvPicPr>
          <p:nvPr/>
        </p:nvPicPr>
        <p:blipFill rotWithShape="1">
          <a:blip r:embed="rId5"/>
          <a:srcRect l="7712" t="3914" r="8420" b="14111"/>
          <a:stretch/>
        </p:blipFill>
        <p:spPr>
          <a:xfrm>
            <a:off x="920265" y="2569431"/>
            <a:ext cx="3103095" cy="403062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56"/>
                                        </p:tgtEl>
                                        <p:attrNameLst>
                                          <p:attrName>style.visibility</p:attrName>
                                        </p:attrNameLst>
                                      </p:cBhvr>
                                      <p:to>
                                        <p:strVal val="visible"/>
                                      </p:to>
                                    </p:set>
                                    <p:anim calcmode="lin" valueType="num">
                                      <p:cBhvr additive="base">
                                        <p:cTn id="7" dur="500"/>
                                        <p:tgtEl>
                                          <p:spTgt spid="156"/>
                                        </p:tgtEl>
                                        <p:attrNameLst>
                                          <p:attrName>ppt_y</p:attrName>
                                        </p:attrNameLst>
                                      </p:cBhvr>
                                      <p:tavLst>
                                        <p:tav tm="0">
                                          <p:val>
                                            <p:strVal val="#ppt_y-1"/>
                                          </p:val>
                                        </p:tav>
                                        <p:tav tm="100000">
                                          <p:val>
                                            <p:strVal val="#ppt_y"/>
                                          </p:val>
                                        </p:tav>
                                      </p:tavLst>
                                    </p:anim>
                                  </p:childTnLst>
                                </p:cTn>
                              </p:par>
                              <p:par>
                                <p:cTn id="8" presetID="2" presetClass="entr" presetSubtype="1" fill="hold" nodeType="withEffect">
                                  <p:stCondLst>
                                    <p:cond delay="250"/>
                                  </p:stCondLst>
                                  <p:childTnLst>
                                    <p:set>
                                      <p:cBhvr>
                                        <p:cTn id="9" dur="1" fill="hold">
                                          <p:stCondLst>
                                            <p:cond delay="0"/>
                                          </p:stCondLst>
                                        </p:cTn>
                                        <p:tgtEl>
                                          <p:spTgt spid="152"/>
                                        </p:tgtEl>
                                        <p:attrNameLst>
                                          <p:attrName>style.visibility</p:attrName>
                                        </p:attrNameLst>
                                      </p:cBhvr>
                                      <p:to>
                                        <p:strVal val="visible"/>
                                      </p:to>
                                    </p:set>
                                    <p:anim calcmode="lin" valueType="num">
                                      <p:cBhvr additive="base">
                                        <p:cTn id="10" dur="500"/>
                                        <p:tgtEl>
                                          <p:spTgt spid="152"/>
                                        </p:tgtEl>
                                        <p:attrNameLst>
                                          <p:attrName>ppt_y</p:attrName>
                                        </p:attrNameLst>
                                      </p:cBhvr>
                                      <p:tavLst>
                                        <p:tav tm="0">
                                          <p:val>
                                            <p:strVal val="#ppt_y-1"/>
                                          </p:val>
                                        </p:tav>
                                        <p:tav tm="100000">
                                          <p:val>
                                            <p:strVal val="#ppt_y"/>
                                          </p:val>
                                        </p:tav>
                                      </p:tavLst>
                                    </p:anim>
                                  </p:childTnLst>
                                </p:cTn>
                              </p:par>
                              <p:par>
                                <p:cTn id="11" presetID="10" presetClass="entr" presetSubtype="0" fill="hold" nodeType="withEffect">
                                  <p:stCondLst>
                                    <p:cond delay="250"/>
                                  </p:stCondLst>
                                  <p:childTnLst>
                                    <p:set>
                                      <p:cBhvr>
                                        <p:cTn id="12" dur="1" fill="hold">
                                          <p:stCondLst>
                                            <p:cond delay="0"/>
                                          </p:stCondLst>
                                        </p:cTn>
                                        <p:tgtEl>
                                          <p:spTgt spid="155"/>
                                        </p:tgtEl>
                                        <p:attrNameLst>
                                          <p:attrName>style.visibility</p:attrName>
                                        </p:attrNameLst>
                                      </p:cBhvr>
                                      <p:to>
                                        <p:strVal val="visible"/>
                                      </p:to>
                                    </p:set>
                                    <p:animEffect transition="in" filter="fade">
                                      <p:cBhvr>
                                        <p:cTn id="13" dur="500"/>
                                        <p:tgtEl>
                                          <p:spTgt spid="155"/>
                                        </p:tgtEl>
                                      </p:cBhvr>
                                    </p:animEffect>
                                  </p:childTnLst>
                                </p:cTn>
                              </p:par>
                              <p:par>
                                <p:cTn id="14" presetID="23" presetClass="entr" presetSubtype="16" fill="hold" nodeType="withEffect">
                                  <p:stCondLst>
                                    <p:cond delay="250"/>
                                  </p:stCondLst>
                                  <p:childTnLst>
                                    <p:set>
                                      <p:cBhvr>
                                        <p:cTn id="15" dur="1" fill="hold">
                                          <p:stCondLst>
                                            <p:cond delay="0"/>
                                          </p:stCondLst>
                                        </p:cTn>
                                        <p:tgtEl>
                                          <p:spTgt spid="151"/>
                                        </p:tgtEl>
                                        <p:attrNameLst>
                                          <p:attrName>style.visibility</p:attrName>
                                        </p:attrNameLst>
                                      </p:cBhvr>
                                      <p:to>
                                        <p:strVal val="visible"/>
                                      </p:to>
                                    </p:set>
                                    <p:anim calcmode="lin" valueType="num">
                                      <p:cBhvr additive="base">
                                        <p:cTn id="16" dur="500"/>
                                        <p:tgtEl>
                                          <p:spTgt spid="151"/>
                                        </p:tgtEl>
                                        <p:attrNameLst>
                                          <p:attrName>ppt_w</p:attrName>
                                        </p:attrNameLst>
                                      </p:cBhvr>
                                      <p:tavLst>
                                        <p:tav tm="0">
                                          <p:val>
                                            <p:strVal val="0"/>
                                          </p:val>
                                        </p:tav>
                                        <p:tav tm="100000">
                                          <p:val>
                                            <p:strVal val="#ppt_w"/>
                                          </p:val>
                                        </p:tav>
                                      </p:tavLst>
                                    </p:anim>
                                    <p:anim calcmode="lin" valueType="num">
                                      <p:cBhvr additive="base">
                                        <p:cTn id="17" dur="500"/>
                                        <p:tgtEl>
                                          <p:spTgt spid="151"/>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3D4095"/>
        </a:solidFill>
        <a:effectLst/>
      </p:bgPr>
    </p:bg>
    <p:spTree>
      <p:nvGrpSpPr>
        <p:cNvPr id="1" name="Shape 112"/>
        <p:cNvGrpSpPr/>
        <p:nvPr/>
      </p:nvGrpSpPr>
      <p:grpSpPr>
        <a:xfrm>
          <a:off x="0" y="0"/>
          <a:ext cx="0" cy="0"/>
          <a:chOff x="0" y="0"/>
          <a:chExt cx="0" cy="0"/>
        </a:xfrm>
      </p:grpSpPr>
      <p:sp>
        <p:nvSpPr>
          <p:cNvPr id="114" name="Google Shape;114;p15"/>
          <p:cNvSpPr/>
          <p:nvPr/>
        </p:nvSpPr>
        <p:spPr>
          <a:xfrm>
            <a:off x="846137" y="1335087"/>
            <a:ext cx="574675" cy="574675"/>
          </a:xfrm>
          <a:custGeom>
            <a:avLst/>
            <a:gdLst/>
            <a:ahLst/>
            <a:cxnLst/>
            <a:rect l="l" t="t" r="r" b="b"/>
            <a:pathLst>
              <a:path w="575488" h="575488" extrusionOk="0">
                <a:moveTo>
                  <a:pt x="76281" y="220067"/>
                </a:moveTo>
                <a:lnTo>
                  <a:pt x="220067" y="220067"/>
                </a:lnTo>
                <a:lnTo>
                  <a:pt x="220067" y="76281"/>
                </a:lnTo>
                <a:lnTo>
                  <a:pt x="355421" y="76281"/>
                </a:lnTo>
                <a:lnTo>
                  <a:pt x="355421" y="220067"/>
                </a:lnTo>
                <a:lnTo>
                  <a:pt x="499207" y="220067"/>
                </a:lnTo>
                <a:lnTo>
                  <a:pt x="499207" y="355421"/>
                </a:lnTo>
                <a:lnTo>
                  <a:pt x="355421" y="355421"/>
                </a:lnTo>
                <a:lnTo>
                  <a:pt x="355421" y="499207"/>
                </a:lnTo>
                <a:lnTo>
                  <a:pt x="220067" y="499207"/>
                </a:lnTo>
                <a:lnTo>
                  <a:pt x="220067" y="355421"/>
                </a:lnTo>
                <a:lnTo>
                  <a:pt x="76281" y="355421"/>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15" name="Google Shape;115;p15"/>
          <p:cNvSpPr txBox="1"/>
          <p:nvPr/>
        </p:nvSpPr>
        <p:spPr>
          <a:xfrm>
            <a:off x="1517670" y="1584611"/>
            <a:ext cx="2964523" cy="15696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767171"/>
              </a:buClr>
              <a:buSzPts val="3200"/>
              <a:buFont typeface="Open Sans"/>
              <a:buNone/>
            </a:pPr>
            <a:r>
              <a:rPr lang="en-US" sz="3200" b="1" dirty="0">
                <a:solidFill>
                  <a:schemeClr val="lt1"/>
                </a:solidFill>
                <a:latin typeface="Encode Sans"/>
                <a:ea typeface="Encode Sans"/>
                <a:cs typeface="Encode Sans"/>
                <a:sym typeface="Encode Sans"/>
              </a:rPr>
              <a:t>FORMATO DEL PASE DE GUARDIA </a:t>
            </a:r>
            <a:endParaRPr b="1" dirty="0">
              <a:solidFill>
                <a:schemeClr val="lt1"/>
              </a:solidFill>
              <a:latin typeface="Encode Sans"/>
              <a:ea typeface="Encode Sans"/>
              <a:cs typeface="Encode Sans"/>
              <a:sym typeface="Encode Sans"/>
            </a:endParaRPr>
          </a:p>
        </p:txBody>
      </p:sp>
      <p:sp>
        <p:nvSpPr>
          <p:cNvPr id="116" name="Google Shape;116;p15"/>
          <p:cNvSpPr/>
          <p:nvPr/>
        </p:nvSpPr>
        <p:spPr>
          <a:xfrm>
            <a:off x="1637722" y="3088418"/>
            <a:ext cx="2555649" cy="56663"/>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18" name="Google Shape;118;p15"/>
          <p:cNvSpPr/>
          <p:nvPr/>
        </p:nvSpPr>
        <p:spPr>
          <a:xfrm>
            <a:off x="7021512" y="4660900"/>
            <a:ext cx="215900" cy="214312"/>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19" name="Google Shape;119;p15"/>
          <p:cNvSpPr/>
          <p:nvPr/>
        </p:nvSpPr>
        <p:spPr>
          <a:xfrm>
            <a:off x="7472362" y="4660900"/>
            <a:ext cx="214312" cy="214312"/>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20" name="Google Shape;120;p15"/>
          <p:cNvSpPr/>
          <p:nvPr/>
        </p:nvSpPr>
        <p:spPr>
          <a:xfrm>
            <a:off x="7923212" y="4660900"/>
            <a:ext cx="214312" cy="214312"/>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22" name="Google Shape;122;p15"/>
          <p:cNvSpPr txBox="1"/>
          <p:nvPr/>
        </p:nvSpPr>
        <p:spPr>
          <a:xfrm>
            <a:off x="846137" y="3244850"/>
            <a:ext cx="5832475" cy="3262312"/>
          </a:xfrm>
          <a:prstGeom prst="rect">
            <a:avLst/>
          </a:prstGeom>
          <a:solidFill>
            <a:srgbClr val="0194D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23" name="Google Shape;123;p15"/>
          <p:cNvSpPr txBox="1"/>
          <p:nvPr/>
        </p:nvSpPr>
        <p:spPr>
          <a:xfrm>
            <a:off x="1265237" y="3910012"/>
            <a:ext cx="4167300"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E5E8F7"/>
              </a:buClr>
              <a:buSzPts val="2400"/>
              <a:buFont typeface="Open Sans"/>
              <a:buNone/>
            </a:pPr>
            <a:r>
              <a:rPr lang="es-AR" dirty="0">
                <a:solidFill>
                  <a:schemeClr val="bg1"/>
                </a:solidFill>
                <a:latin typeface="Encode Sans"/>
                <a:ea typeface="Encode Sans"/>
                <a:cs typeface="Encode Sans"/>
                <a:sym typeface="Encode Sans"/>
              </a:rPr>
              <a:t>HERRAMIENTA DIGITAL</a:t>
            </a:r>
            <a:endParaRPr dirty="0">
              <a:solidFill>
                <a:schemeClr val="bg1"/>
              </a:solidFill>
              <a:latin typeface="Encode Sans"/>
              <a:ea typeface="Encode Sans"/>
              <a:cs typeface="Encode Sans"/>
              <a:sym typeface="Encode Sans"/>
            </a:endParaRPr>
          </a:p>
        </p:txBody>
      </p:sp>
      <p:sp>
        <p:nvSpPr>
          <p:cNvPr id="124" name="Google Shape;124;p15"/>
          <p:cNvSpPr txBox="1"/>
          <p:nvPr/>
        </p:nvSpPr>
        <p:spPr>
          <a:xfrm>
            <a:off x="1265237" y="4552950"/>
            <a:ext cx="4167300" cy="1246455"/>
          </a:xfrm>
          <a:prstGeom prst="rect">
            <a:avLst/>
          </a:prstGeom>
          <a:noFill/>
          <a:ln>
            <a:noFill/>
          </a:ln>
        </p:spPr>
        <p:txBody>
          <a:bodyPr spcFirstLastPara="1" wrap="square" lIns="91425" tIns="45700" rIns="91425" bIns="45700" anchor="t" anchorCtr="0">
            <a:spAutoFit/>
          </a:bodyPr>
          <a:lstStyle/>
          <a:p>
            <a:pPr lvl="0" algn="just">
              <a:lnSpc>
                <a:spcPct val="150000"/>
              </a:lnSpc>
              <a:buClr>
                <a:srgbClr val="EFEFEF"/>
              </a:buClr>
              <a:buSzPts val="1200"/>
            </a:pPr>
            <a:r>
              <a:rPr lang="es-AR" dirty="0">
                <a:solidFill>
                  <a:schemeClr val="bg1"/>
                </a:solidFill>
                <a:latin typeface="Encode Sans" panose="020B0604020202020204" charset="0"/>
              </a:rPr>
              <a:t>Esta es inequívoca, refleja los puntos esenciales y críticos de los sucesos en el área quirúrgica, dividida en tres tunos .</a:t>
            </a:r>
            <a:endParaRPr dirty="0">
              <a:latin typeface="Encode Sans" panose="020B0604020202020204" charset="0"/>
              <a:ea typeface="Encode Sans"/>
              <a:cs typeface="Encode Sans"/>
              <a:sym typeface="Encode Sans"/>
            </a:endParaRPr>
          </a:p>
          <a:p>
            <a:pPr marL="0" marR="0" lvl="0" indent="0" algn="l" rtl="0">
              <a:lnSpc>
                <a:spcPct val="100000"/>
              </a:lnSpc>
              <a:spcBef>
                <a:spcPts val="0"/>
              </a:spcBef>
              <a:spcAft>
                <a:spcPts val="0"/>
              </a:spcAft>
              <a:buNone/>
            </a:pPr>
            <a:endParaRPr sz="1200" i="0" u="none" dirty="0">
              <a:solidFill>
                <a:srgbClr val="EFEFEF"/>
              </a:solidFill>
              <a:latin typeface="Encode Sans"/>
              <a:ea typeface="Encode Sans"/>
              <a:cs typeface="Encode Sans"/>
              <a:sym typeface="Encode Sans"/>
            </a:endParaRPr>
          </a:p>
        </p:txBody>
      </p:sp>
      <p:pic>
        <p:nvPicPr>
          <p:cNvPr id="125" name="Google Shape;125;p15"/>
          <p:cNvPicPr preferRelativeResize="0"/>
          <p:nvPr/>
        </p:nvPicPr>
        <p:blipFill>
          <a:blip r:embed="rId3">
            <a:alphaModFix/>
          </a:blip>
          <a:stretch>
            <a:fillRect/>
          </a:stretch>
        </p:blipFill>
        <p:spPr>
          <a:xfrm>
            <a:off x="487350" y="422875"/>
            <a:ext cx="1193501" cy="694325"/>
          </a:xfrm>
          <a:prstGeom prst="rect">
            <a:avLst/>
          </a:prstGeom>
          <a:noFill/>
          <a:ln>
            <a:noFill/>
          </a:ln>
        </p:spPr>
      </p:pic>
      <p:pic>
        <p:nvPicPr>
          <p:cNvPr id="15" name="Imagen 14">
            <a:extLst>
              <a:ext uri="{FF2B5EF4-FFF2-40B4-BE49-F238E27FC236}">
                <a16:creationId xmlns:a16="http://schemas.microsoft.com/office/drawing/2014/main" id="{36FDE95F-4418-1A48-A744-B5E70C7AA792}"/>
              </a:ext>
            </a:extLst>
          </p:cNvPr>
          <p:cNvPicPr>
            <a:picLocks noChangeAspect="1"/>
          </p:cNvPicPr>
          <p:nvPr/>
        </p:nvPicPr>
        <p:blipFill rotWithShape="1">
          <a:blip r:embed="rId4"/>
          <a:srcRect t="2237" r="2089" b="2226"/>
          <a:stretch/>
        </p:blipFill>
        <p:spPr>
          <a:xfrm>
            <a:off x="6888478" y="51706"/>
            <a:ext cx="3291347" cy="4166042"/>
          </a:xfrm>
          <a:prstGeom prst="rect">
            <a:avLst/>
          </a:prstGeom>
        </p:spPr>
      </p:pic>
      <p:pic>
        <p:nvPicPr>
          <p:cNvPr id="4" name="Imagen 3">
            <a:extLst>
              <a:ext uri="{FF2B5EF4-FFF2-40B4-BE49-F238E27FC236}">
                <a16:creationId xmlns:a16="http://schemas.microsoft.com/office/drawing/2014/main" id="{A5DD569F-C245-AE46-9741-E5CE8B8B3040}"/>
              </a:ext>
            </a:extLst>
          </p:cNvPr>
          <p:cNvPicPr>
            <a:picLocks noChangeAspect="1"/>
          </p:cNvPicPr>
          <p:nvPr/>
        </p:nvPicPr>
        <p:blipFill>
          <a:blip r:embed="rId5"/>
          <a:stretch>
            <a:fillRect/>
          </a:stretch>
        </p:blipFill>
        <p:spPr>
          <a:xfrm>
            <a:off x="8181168" y="3816554"/>
            <a:ext cx="3965110" cy="264025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22"/>
                                        </p:tgtEl>
                                        <p:attrNameLst>
                                          <p:attrName>style.visibility</p:attrName>
                                        </p:attrNameLst>
                                      </p:cBhvr>
                                      <p:to>
                                        <p:strVal val="visible"/>
                                      </p:to>
                                    </p:set>
                                    <p:anim calcmode="lin" valueType="num">
                                      <p:cBhvr additive="base">
                                        <p:cTn id="7" dur="500"/>
                                        <p:tgtEl>
                                          <p:spTgt spid="122"/>
                                        </p:tgtEl>
                                        <p:attrNameLst>
                                          <p:attrName>ppt_y</p:attrName>
                                        </p:attrNameLst>
                                      </p:cBhvr>
                                      <p:tavLst>
                                        <p:tav tm="0">
                                          <p:val>
                                            <p:strVal val="#ppt_y+1"/>
                                          </p:val>
                                        </p:tav>
                                        <p:tav tm="100000">
                                          <p:val>
                                            <p:strVal val="#ppt_y"/>
                                          </p:val>
                                        </p:tav>
                                      </p:tavLst>
                                    </p:anim>
                                  </p:childTnLst>
                                </p:cTn>
                              </p:par>
                              <p:par>
                                <p:cTn id="8" presetID="2" presetClass="entr" presetSubtype="1" fill="hold" nodeType="withEffect">
                                  <p:stCondLst>
                                    <p:cond delay="250"/>
                                  </p:stCondLst>
                                  <p:childTnLst>
                                    <p:set>
                                      <p:cBhvr>
                                        <p:cTn id="9" dur="1" fill="hold">
                                          <p:stCondLst>
                                            <p:cond delay="0"/>
                                          </p:stCondLst>
                                        </p:cTn>
                                        <p:tgtEl>
                                          <p:spTgt spid="115"/>
                                        </p:tgtEl>
                                        <p:attrNameLst>
                                          <p:attrName>style.visibility</p:attrName>
                                        </p:attrNameLst>
                                      </p:cBhvr>
                                      <p:to>
                                        <p:strVal val="visible"/>
                                      </p:to>
                                    </p:set>
                                    <p:anim calcmode="lin" valueType="num">
                                      <p:cBhvr additive="base">
                                        <p:cTn id="10" dur="500"/>
                                        <p:tgtEl>
                                          <p:spTgt spid="115"/>
                                        </p:tgtEl>
                                        <p:attrNameLst>
                                          <p:attrName>ppt_y</p:attrName>
                                        </p:attrNameLst>
                                      </p:cBhvr>
                                      <p:tavLst>
                                        <p:tav tm="0">
                                          <p:val>
                                            <p:strVal val="#ppt_y-1"/>
                                          </p:val>
                                        </p:tav>
                                        <p:tav tm="100000">
                                          <p:val>
                                            <p:strVal val="#ppt_y"/>
                                          </p:val>
                                        </p:tav>
                                      </p:tavLst>
                                    </p:anim>
                                  </p:childTnLst>
                                </p:cTn>
                              </p:par>
                              <p:par>
                                <p:cTn id="11" presetID="10" presetClass="entr" presetSubtype="0" fill="hold" nodeType="withEffect">
                                  <p:stCondLst>
                                    <p:cond delay="250"/>
                                  </p:stCondLst>
                                  <p:childTnLst>
                                    <p:set>
                                      <p:cBhvr>
                                        <p:cTn id="12" dur="1" fill="hold">
                                          <p:stCondLst>
                                            <p:cond delay="0"/>
                                          </p:stCondLst>
                                        </p:cTn>
                                        <p:tgtEl>
                                          <p:spTgt spid="116"/>
                                        </p:tgtEl>
                                        <p:attrNameLst>
                                          <p:attrName>style.visibility</p:attrName>
                                        </p:attrNameLst>
                                      </p:cBhvr>
                                      <p:to>
                                        <p:strVal val="visible"/>
                                      </p:to>
                                    </p:set>
                                    <p:animEffect transition="in" filter="fade">
                                      <p:cBhvr>
                                        <p:cTn id="13" dur="500"/>
                                        <p:tgtEl>
                                          <p:spTgt spid="116"/>
                                        </p:tgtEl>
                                      </p:cBhvr>
                                    </p:animEffect>
                                  </p:childTnLst>
                                </p:cTn>
                              </p:par>
                              <p:par>
                                <p:cTn id="14" presetID="23" presetClass="entr" presetSubtype="16" fill="hold" nodeType="withEffect">
                                  <p:stCondLst>
                                    <p:cond delay="250"/>
                                  </p:stCondLst>
                                  <p:childTnLst>
                                    <p:set>
                                      <p:cBhvr>
                                        <p:cTn id="15" dur="1" fill="hold">
                                          <p:stCondLst>
                                            <p:cond delay="0"/>
                                          </p:stCondLst>
                                        </p:cTn>
                                        <p:tgtEl>
                                          <p:spTgt spid="114"/>
                                        </p:tgtEl>
                                        <p:attrNameLst>
                                          <p:attrName>style.visibility</p:attrName>
                                        </p:attrNameLst>
                                      </p:cBhvr>
                                      <p:to>
                                        <p:strVal val="visible"/>
                                      </p:to>
                                    </p:set>
                                    <p:anim calcmode="lin" valueType="num">
                                      <p:cBhvr additive="base">
                                        <p:cTn id="16" dur="500"/>
                                        <p:tgtEl>
                                          <p:spTgt spid="114"/>
                                        </p:tgtEl>
                                        <p:attrNameLst>
                                          <p:attrName>ppt_w</p:attrName>
                                        </p:attrNameLst>
                                      </p:cBhvr>
                                      <p:tavLst>
                                        <p:tav tm="0">
                                          <p:val>
                                            <p:strVal val="0"/>
                                          </p:val>
                                        </p:tav>
                                        <p:tav tm="100000">
                                          <p:val>
                                            <p:strVal val="#ppt_w"/>
                                          </p:val>
                                        </p:tav>
                                      </p:tavLst>
                                    </p:anim>
                                    <p:anim calcmode="lin" valueType="num">
                                      <p:cBhvr additive="base">
                                        <p:cTn id="17" dur="500"/>
                                        <p:tgtEl>
                                          <p:spTgt spid="114"/>
                                        </p:tgtEl>
                                        <p:attrNameLst>
                                          <p:attrName>ppt_h</p:attrName>
                                        </p:attrNameLst>
                                      </p:cBhvr>
                                      <p:tavLst>
                                        <p:tav tm="0">
                                          <p:val>
                                            <p:strVal val="0"/>
                                          </p:val>
                                        </p:tav>
                                        <p:tav tm="100000">
                                          <p:val>
                                            <p:strVal val="#ppt_h"/>
                                          </p:val>
                                        </p:tav>
                                      </p:tavLst>
                                    </p:anim>
                                  </p:childTnLst>
                                </p:cTn>
                              </p:par>
                              <p:par>
                                <p:cTn id="18" presetID="23" presetClass="entr" presetSubtype="16" fill="hold" nodeType="withEffect">
                                  <p:stCondLst>
                                    <p:cond delay="250"/>
                                  </p:stCondLst>
                                  <p:childTnLst>
                                    <p:set>
                                      <p:cBhvr>
                                        <p:cTn id="19" dur="1" fill="hold">
                                          <p:stCondLst>
                                            <p:cond delay="0"/>
                                          </p:stCondLst>
                                        </p:cTn>
                                        <p:tgtEl>
                                          <p:spTgt spid="118"/>
                                        </p:tgtEl>
                                        <p:attrNameLst>
                                          <p:attrName>style.visibility</p:attrName>
                                        </p:attrNameLst>
                                      </p:cBhvr>
                                      <p:to>
                                        <p:strVal val="visible"/>
                                      </p:to>
                                    </p:set>
                                    <p:anim calcmode="lin" valueType="num">
                                      <p:cBhvr additive="base">
                                        <p:cTn id="20" dur="500"/>
                                        <p:tgtEl>
                                          <p:spTgt spid="118"/>
                                        </p:tgtEl>
                                        <p:attrNameLst>
                                          <p:attrName>ppt_w</p:attrName>
                                        </p:attrNameLst>
                                      </p:cBhvr>
                                      <p:tavLst>
                                        <p:tav tm="0">
                                          <p:val>
                                            <p:strVal val="0"/>
                                          </p:val>
                                        </p:tav>
                                        <p:tav tm="100000">
                                          <p:val>
                                            <p:strVal val="#ppt_w"/>
                                          </p:val>
                                        </p:tav>
                                      </p:tavLst>
                                    </p:anim>
                                    <p:anim calcmode="lin" valueType="num">
                                      <p:cBhvr additive="base">
                                        <p:cTn id="21" dur="500"/>
                                        <p:tgtEl>
                                          <p:spTgt spid="118"/>
                                        </p:tgtEl>
                                        <p:attrNameLst>
                                          <p:attrName>ppt_h</p:attrName>
                                        </p:attrNameLst>
                                      </p:cBhvr>
                                      <p:tavLst>
                                        <p:tav tm="0">
                                          <p:val>
                                            <p:strVal val="0"/>
                                          </p:val>
                                        </p:tav>
                                        <p:tav tm="100000">
                                          <p:val>
                                            <p:strVal val="#ppt_h"/>
                                          </p:val>
                                        </p:tav>
                                      </p:tavLst>
                                    </p:anim>
                                  </p:childTnLst>
                                </p:cTn>
                              </p:par>
                              <p:par>
                                <p:cTn id="22" presetID="23" presetClass="entr" presetSubtype="16" fill="hold" nodeType="withEffect">
                                  <p:stCondLst>
                                    <p:cond delay="500"/>
                                  </p:stCondLst>
                                  <p:childTnLst>
                                    <p:set>
                                      <p:cBhvr>
                                        <p:cTn id="23" dur="1" fill="hold">
                                          <p:stCondLst>
                                            <p:cond delay="0"/>
                                          </p:stCondLst>
                                        </p:cTn>
                                        <p:tgtEl>
                                          <p:spTgt spid="119"/>
                                        </p:tgtEl>
                                        <p:attrNameLst>
                                          <p:attrName>style.visibility</p:attrName>
                                        </p:attrNameLst>
                                      </p:cBhvr>
                                      <p:to>
                                        <p:strVal val="visible"/>
                                      </p:to>
                                    </p:set>
                                    <p:anim calcmode="lin" valueType="num">
                                      <p:cBhvr additive="base">
                                        <p:cTn id="24" dur="500"/>
                                        <p:tgtEl>
                                          <p:spTgt spid="119"/>
                                        </p:tgtEl>
                                        <p:attrNameLst>
                                          <p:attrName>ppt_w</p:attrName>
                                        </p:attrNameLst>
                                      </p:cBhvr>
                                      <p:tavLst>
                                        <p:tav tm="0">
                                          <p:val>
                                            <p:strVal val="0"/>
                                          </p:val>
                                        </p:tav>
                                        <p:tav tm="100000">
                                          <p:val>
                                            <p:strVal val="#ppt_w"/>
                                          </p:val>
                                        </p:tav>
                                      </p:tavLst>
                                    </p:anim>
                                    <p:anim calcmode="lin" valueType="num">
                                      <p:cBhvr additive="base">
                                        <p:cTn id="25" dur="500"/>
                                        <p:tgtEl>
                                          <p:spTgt spid="119"/>
                                        </p:tgtEl>
                                        <p:attrNameLst>
                                          <p:attrName>ppt_h</p:attrName>
                                        </p:attrNameLst>
                                      </p:cBhvr>
                                      <p:tavLst>
                                        <p:tav tm="0">
                                          <p:val>
                                            <p:strVal val="0"/>
                                          </p:val>
                                        </p:tav>
                                        <p:tav tm="100000">
                                          <p:val>
                                            <p:strVal val="#ppt_h"/>
                                          </p:val>
                                        </p:tav>
                                      </p:tavLst>
                                    </p:anim>
                                  </p:childTnLst>
                                </p:cTn>
                              </p:par>
                              <p:par>
                                <p:cTn id="26" presetID="23" presetClass="entr" presetSubtype="16" fill="hold" nodeType="withEffect">
                                  <p:stCondLst>
                                    <p:cond delay="750"/>
                                  </p:stCondLst>
                                  <p:childTnLst>
                                    <p:set>
                                      <p:cBhvr>
                                        <p:cTn id="27" dur="1" fill="hold">
                                          <p:stCondLst>
                                            <p:cond delay="0"/>
                                          </p:stCondLst>
                                        </p:cTn>
                                        <p:tgtEl>
                                          <p:spTgt spid="120"/>
                                        </p:tgtEl>
                                        <p:attrNameLst>
                                          <p:attrName>style.visibility</p:attrName>
                                        </p:attrNameLst>
                                      </p:cBhvr>
                                      <p:to>
                                        <p:strVal val="visible"/>
                                      </p:to>
                                    </p:set>
                                    <p:anim calcmode="lin" valueType="num">
                                      <p:cBhvr additive="base">
                                        <p:cTn id="28" dur="500"/>
                                        <p:tgtEl>
                                          <p:spTgt spid="120"/>
                                        </p:tgtEl>
                                        <p:attrNameLst>
                                          <p:attrName>ppt_w</p:attrName>
                                        </p:attrNameLst>
                                      </p:cBhvr>
                                      <p:tavLst>
                                        <p:tav tm="0">
                                          <p:val>
                                            <p:strVal val="0"/>
                                          </p:val>
                                        </p:tav>
                                        <p:tav tm="100000">
                                          <p:val>
                                            <p:strVal val="#ppt_w"/>
                                          </p:val>
                                        </p:tav>
                                      </p:tavLst>
                                    </p:anim>
                                    <p:anim calcmode="lin" valueType="num">
                                      <p:cBhvr additive="base">
                                        <p:cTn id="29" dur="500"/>
                                        <p:tgtEl>
                                          <p:spTgt spid="120"/>
                                        </p:tgtEl>
                                        <p:attrNameLst>
                                          <p:attrName>ppt_h</p:attrName>
                                        </p:attrNameLst>
                                      </p:cBhvr>
                                      <p:tavLst>
                                        <p:tav tm="0">
                                          <p:val>
                                            <p:strVal val="0"/>
                                          </p:val>
                                        </p:tav>
                                        <p:tav tm="100000">
                                          <p:val>
                                            <p:strVal val="#ppt_h"/>
                                          </p:val>
                                        </p:tav>
                                      </p:tavLst>
                                    </p:anim>
                                  </p:childTnLst>
                                </p:cTn>
                              </p:par>
                              <p:par>
                                <p:cTn id="30" presetID="23" presetClass="entr" presetSubtype="16" fill="hold" nodeType="withEffect">
                                  <p:stCondLst>
                                    <p:cond delay="1000"/>
                                  </p:stCondLst>
                                  <p:childTnLst>
                                    <p:set>
                                      <p:cBhvr>
                                        <p:cTn id="31" dur="1" fill="hold">
                                          <p:stCondLst>
                                            <p:cond delay="0"/>
                                          </p:stCondLst>
                                        </p:cTn>
                                        <p:tgtEl>
                                          <p:spTgt spid="124"/>
                                        </p:tgtEl>
                                        <p:attrNameLst>
                                          <p:attrName>style.visibility</p:attrName>
                                        </p:attrNameLst>
                                      </p:cBhvr>
                                      <p:to>
                                        <p:strVal val="visible"/>
                                      </p:to>
                                    </p:set>
                                    <p:anim calcmode="lin" valueType="num">
                                      <p:cBhvr additive="base">
                                        <p:cTn id="32" dur="500"/>
                                        <p:tgtEl>
                                          <p:spTgt spid="124"/>
                                        </p:tgtEl>
                                        <p:attrNameLst>
                                          <p:attrName>ppt_w</p:attrName>
                                        </p:attrNameLst>
                                      </p:cBhvr>
                                      <p:tavLst>
                                        <p:tav tm="0">
                                          <p:val>
                                            <p:strVal val="0"/>
                                          </p:val>
                                        </p:tav>
                                        <p:tav tm="100000">
                                          <p:val>
                                            <p:strVal val="#ppt_w"/>
                                          </p:val>
                                        </p:tav>
                                      </p:tavLst>
                                    </p:anim>
                                    <p:anim calcmode="lin" valueType="num">
                                      <p:cBhvr additive="base">
                                        <p:cTn id="33" dur="500"/>
                                        <p:tgtEl>
                                          <p:spTgt spid="124"/>
                                        </p:tgtEl>
                                        <p:attrNameLst>
                                          <p:attrName>ppt_h</p:attrName>
                                        </p:attrNameLst>
                                      </p:cBhvr>
                                      <p:tavLst>
                                        <p:tav tm="0">
                                          <p:val>
                                            <p:strVal val="0"/>
                                          </p:val>
                                        </p:tav>
                                        <p:tav tm="100000">
                                          <p:val>
                                            <p:strVal val="#ppt_h"/>
                                          </p:val>
                                        </p:tav>
                                      </p:tavLst>
                                    </p:anim>
                                  </p:childTnLst>
                                </p:cTn>
                              </p:par>
                              <p:par>
                                <p:cTn id="34" presetID="23" presetClass="entr" presetSubtype="16" fill="hold" nodeType="withEffect">
                                  <p:stCondLst>
                                    <p:cond delay="1000"/>
                                  </p:stCondLst>
                                  <p:childTnLst>
                                    <p:set>
                                      <p:cBhvr>
                                        <p:cTn id="35" dur="1" fill="hold">
                                          <p:stCondLst>
                                            <p:cond delay="0"/>
                                          </p:stCondLst>
                                        </p:cTn>
                                        <p:tgtEl>
                                          <p:spTgt spid="123"/>
                                        </p:tgtEl>
                                        <p:attrNameLst>
                                          <p:attrName>style.visibility</p:attrName>
                                        </p:attrNameLst>
                                      </p:cBhvr>
                                      <p:to>
                                        <p:strVal val="visible"/>
                                      </p:to>
                                    </p:set>
                                    <p:anim calcmode="lin" valueType="num">
                                      <p:cBhvr additive="base">
                                        <p:cTn id="36" dur="500"/>
                                        <p:tgtEl>
                                          <p:spTgt spid="123"/>
                                        </p:tgtEl>
                                        <p:attrNameLst>
                                          <p:attrName>ppt_w</p:attrName>
                                        </p:attrNameLst>
                                      </p:cBhvr>
                                      <p:tavLst>
                                        <p:tav tm="0">
                                          <p:val>
                                            <p:strVal val="0"/>
                                          </p:val>
                                        </p:tav>
                                        <p:tav tm="100000">
                                          <p:val>
                                            <p:strVal val="#ppt_w"/>
                                          </p:val>
                                        </p:tav>
                                      </p:tavLst>
                                    </p:anim>
                                    <p:anim calcmode="lin" valueType="num">
                                      <p:cBhvr additive="base">
                                        <p:cTn id="37" dur="500"/>
                                        <p:tgtEl>
                                          <p:spTgt spid="123"/>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3D4095"/>
        </a:solidFill>
        <a:effectLst/>
      </p:bgPr>
    </p:bg>
    <p:spTree>
      <p:nvGrpSpPr>
        <p:cNvPr id="1" name="Shape 161"/>
        <p:cNvGrpSpPr/>
        <p:nvPr/>
      </p:nvGrpSpPr>
      <p:grpSpPr>
        <a:xfrm>
          <a:off x="0" y="0"/>
          <a:ext cx="0" cy="0"/>
          <a:chOff x="0" y="0"/>
          <a:chExt cx="0" cy="0"/>
        </a:xfrm>
      </p:grpSpPr>
      <p:pic>
        <p:nvPicPr>
          <p:cNvPr id="12" name="Imagen 11">
            <a:extLst>
              <a:ext uri="{FF2B5EF4-FFF2-40B4-BE49-F238E27FC236}">
                <a16:creationId xmlns:a16="http://schemas.microsoft.com/office/drawing/2014/main" id="{43948F65-0B34-7F43-90B9-30C889B9DEDC}"/>
              </a:ext>
            </a:extLst>
          </p:cNvPr>
          <p:cNvPicPr>
            <a:picLocks noChangeAspect="1"/>
          </p:cNvPicPr>
          <p:nvPr/>
        </p:nvPicPr>
        <p:blipFill>
          <a:blip r:embed="rId3"/>
          <a:stretch>
            <a:fillRect/>
          </a:stretch>
        </p:blipFill>
        <p:spPr>
          <a:xfrm>
            <a:off x="6835193" y="1066800"/>
            <a:ext cx="4662065" cy="3809750"/>
          </a:xfrm>
          <a:prstGeom prst="rect">
            <a:avLst/>
          </a:prstGeom>
        </p:spPr>
      </p:pic>
      <p:sp>
        <p:nvSpPr>
          <p:cNvPr id="163" name="Google Shape;163;p18"/>
          <p:cNvSpPr txBox="1"/>
          <p:nvPr/>
        </p:nvSpPr>
        <p:spPr>
          <a:xfrm>
            <a:off x="0" y="3157537"/>
            <a:ext cx="7562850" cy="3736975"/>
          </a:xfrm>
          <a:prstGeom prst="rect">
            <a:avLst/>
          </a:prstGeom>
          <a:solidFill>
            <a:srgbClr val="0194DB"/>
          </a:solidFill>
          <a:ln>
            <a:noFill/>
          </a:ln>
          <a:effectLst>
            <a:outerShdw blurRad="63500" dist="50800" dir="5400000">
              <a:srgbClr val="000000">
                <a:alpha val="4784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64" name="Google Shape;164;p18"/>
          <p:cNvSpPr txBox="1"/>
          <p:nvPr/>
        </p:nvSpPr>
        <p:spPr>
          <a:xfrm>
            <a:off x="557212" y="1900237"/>
            <a:ext cx="5346600" cy="120028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274EEA"/>
              </a:buClr>
              <a:buSzPts val="3600"/>
              <a:buFont typeface="Open Sans"/>
              <a:buNone/>
            </a:pPr>
            <a:r>
              <a:rPr lang="en-US" sz="3600" b="1" dirty="0" err="1">
                <a:solidFill>
                  <a:schemeClr val="lt1"/>
                </a:solidFill>
                <a:latin typeface="Encode Sans"/>
                <a:ea typeface="Encode Sans"/>
                <a:cs typeface="Encode Sans"/>
                <a:sym typeface="Encode Sans"/>
              </a:rPr>
              <a:t>Fundamentación</a:t>
            </a:r>
            <a:r>
              <a:rPr lang="en-US" sz="3600" b="1" dirty="0">
                <a:solidFill>
                  <a:schemeClr val="lt1"/>
                </a:solidFill>
                <a:latin typeface="Encode Sans"/>
                <a:ea typeface="Encode Sans"/>
                <a:cs typeface="Encode Sans"/>
                <a:sym typeface="Encode Sans"/>
              </a:rPr>
              <a:t> de la </a:t>
            </a:r>
            <a:r>
              <a:rPr lang="en-US" sz="3600" b="1" dirty="0" err="1">
                <a:solidFill>
                  <a:schemeClr val="lt1"/>
                </a:solidFill>
                <a:latin typeface="Encode Sans"/>
                <a:ea typeface="Encode Sans"/>
                <a:cs typeface="Encode Sans"/>
                <a:sym typeface="Encode Sans"/>
              </a:rPr>
              <a:t>elección</a:t>
            </a:r>
            <a:r>
              <a:rPr lang="en-US" sz="3600" b="1" dirty="0">
                <a:solidFill>
                  <a:schemeClr val="lt1"/>
                </a:solidFill>
                <a:latin typeface="Encode Sans"/>
                <a:ea typeface="Encode Sans"/>
                <a:cs typeface="Encode Sans"/>
                <a:sym typeface="Encode Sans"/>
              </a:rPr>
              <a:t>:</a:t>
            </a:r>
            <a:endParaRPr b="1" dirty="0">
              <a:solidFill>
                <a:schemeClr val="lt1"/>
              </a:solidFill>
              <a:latin typeface="Encode Sans"/>
              <a:ea typeface="Encode Sans"/>
              <a:cs typeface="Encode Sans"/>
              <a:sym typeface="Encode Sans"/>
            </a:endParaRPr>
          </a:p>
        </p:txBody>
      </p:sp>
      <p:sp>
        <p:nvSpPr>
          <p:cNvPr id="165" name="Google Shape;165;p18"/>
          <p:cNvSpPr/>
          <p:nvPr/>
        </p:nvSpPr>
        <p:spPr>
          <a:xfrm>
            <a:off x="4754562" y="1512887"/>
            <a:ext cx="576262" cy="588962"/>
          </a:xfrm>
          <a:custGeom>
            <a:avLst/>
            <a:gdLst/>
            <a:ahLst/>
            <a:cxnLst/>
            <a:rect l="l" t="t" r="r" b="b"/>
            <a:pathLst>
              <a:path w="575488" h="589586" extrusionOk="0">
                <a:moveTo>
                  <a:pt x="76281" y="227116"/>
                </a:moveTo>
                <a:lnTo>
                  <a:pt x="220067" y="227116"/>
                </a:lnTo>
                <a:lnTo>
                  <a:pt x="220067" y="78150"/>
                </a:lnTo>
                <a:lnTo>
                  <a:pt x="355421" y="78150"/>
                </a:lnTo>
                <a:lnTo>
                  <a:pt x="355421" y="227116"/>
                </a:lnTo>
                <a:lnTo>
                  <a:pt x="499207" y="227116"/>
                </a:lnTo>
                <a:lnTo>
                  <a:pt x="499207" y="362470"/>
                </a:lnTo>
                <a:lnTo>
                  <a:pt x="355421" y="362470"/>
                </a:lnTo>
                <a:lnTo>
                  <a:pt x="355421" y="511436"/>
                </a:lnTo>
                <a:lnTo>
                  <a:pt x="220067" y="511436"/>
                </a:lnTo>
                <a:lnTo>
                  <a:pt x="220067" y="362470"/>
                </a:lnTo>
                <a:lnTo>
                  <a:pt x="76281" y="362470"/>
                </a:lnTo>
                <a:close/>
              </a:path>
            </a:pathLst>
          </a:custGeom>
          <a:solidFill>
            <a:srgbClr val="274EE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66" name="Google Shape;166;p18"/>
          <p:cNvSpPr/>
          <p:nvPr/>
        </p:nvSpPr>
        <p:spPr>
          <a:xfrm>
            <a:off x="5522913" y="2263321"/>
            <a:ext cx="1357312" cy="46037"/>
          </a:xfrm>
          <a:prstGeom prst="roundRect">
            <a:avLst>
              <a:gd name="adj" fmla="val 16667"/>
            </a:avLst>
          </a:prstGeom>
          <a:solidFill>
            <a:srgbClr val="274EE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67" name="Google Shape;167;p18"/>
          <p:cNvSpPr txBox="1"/>
          <p:nvPr/>
        </p:nvSpPr>
        <p:spPr>
          <a:xfrm>
            <a:off x="307735" y="4082142"/>
            <a:ext cx="7078436" cy="1384954"/>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Clr>
                <a:srgbClr val="EFEFEF"/>
              </a:buClr>
              <a:buSzPts val="2000"/>
              <a:buFont typeface="Open Sans"/>
              <a:buNone/>
            </a:pPr>
            <a:r>
              <a:rPr lang="es-AR" dirty="0">
                <a:solidFill>
                  <a:schemeClr val="bg1"/>
                </a:solidFill>
                <a:latin typeface="Encode Sans" panose="020B0604020202020204" charset="0"/>
              </a:rPr>
              <a:t>Desde el año 2019 el grupo de supervisión puede informar o advertir distintos acontecimientos habituales y no habituales que transcurren durante la guardia, pudiendo ser interpretado de una sola forma sin la posibilidad de duda cuando hay discontinuidad o transición del personal.</a:t>
            </a:r>
            <a:endParaRPr dirty="0">
              <a:solidFill>
                <a:schemeClr val="bg1"/>
              </a:solidFill>
              <a:latin typeface="Encode Sans" panose="020B0604020202020204" charset="0"/>
              <a:sym typeface="Encode Sans"/>
            </a:endParaRPr>
          </a:p>
        </p:txBody>
      </p:sp>
      <p:pic>
        <p:nvPicPr>
          <p:cNvPr id="168" name="Google Shape;168;p18"/>
          <p:cNvPicPr preferRelativeResize="0"/>
          <p:nvPr/>
        </p:nvPicPr>
        <p:blipFill>
          <a:blip r:embed="rId4">
            <a:alphaModFix/>
          </a:blip>
          <a:stretch>
            <a:fillRect/>
          </a:stretch>
        </p:blipFill>
        <p:spPr>
          <a:xfrm>
            <a:off x="487350" y="422875"/>
            <a:ext cx="1193501" cy="694325"/>
          </a:xfrm>
          <a:prstGeom prst="rect">
            <a:avLst/>
          </a:prstGeom>
          <a:noFill/>
          <a:ln>
            <a:noFill/>
          </a:ln>
        </p:spPr>
      </p:pic>
      <p:pic>
        <p:nvPicPr>
          <p:cNvPr id="4" name="Imagen 3">
            <a:extLst>
              <a:ext uri="{FF2B5EF4-FFF2-40B4-BE49-F238E27FC236}">
                <a16:creationId xmlns:a16="http://schemas.microsoft.com/office/drawing/2014/main" id="{B79DFDAC-B0B7-C04D-BC98-419AB847F9CE}"/>
              </a:ext>
            </a:extLst>
          </p:cNvPr>
          <p:cNvPicPr>
            <a:picLocks noChangeAspect="1"/>
          </p:cNvPicPr>
          <p:nvPr/>
        </p:nvPicPr>
        <p:blipFill rotWithShape="1">
          <a:blip r:embed="rId5"/>
          <a:srcRect t="26630" b="6784"/>
          <a:stretch/>
        </p:blipFill>
        <p:spPr>
          <a:xfrm>
            <a:off x="7984694" y="5023105"/>
            <a:ext cx="3100551" cy="154838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250"/>
                                  </p:stCondLst>
                                  <p:childTnLst>
                                    <p:set>
                                      <p:cBhvr>
                                        <p:cTn id="6" dur="1" fill="hold">
                                          <p:stCondLst>
                                            <p:cond delay="0"/>
                                          </p:stCondLst>
                                        </p:cTn>
                                        <p:tgtEl>
                                          <p:spTgt spid="163"/>
                                        </p:tgtEl>
                                        <p:attrNameLst>
                                          <p:attrName>style.visibility</p:attrName>
                                        </p:attrNameLst>
                                      </p:cBhvr>
                                      <p:to>
                                        <p:strVal val="visible"/>
                                      </p:to>
                                    </p:set>
                                    <p:anim calcmode="lin" valueType="num">
                                      <p:cBhvr additive="base">
                                        <p:cTn id="7" dur="500"/>
                                        <p:tgtEl>
                                          <p:spTgt spid="163"/>
                                        </p:tgtEl>
                                        <p:attrNameLst>
                                          <p:attrName>ppt_y</p:attrName>
                                        </p:attrNameLst>
                                      </p:cBhvr>
                                      <p:tavLst>
                                        <p:tav tm="0">
                                          <p:val>
                                            <p:strVal val="#ppt_y+1"/>
                                          </p:val>
                                        </p:tav>
                                        <p:tav tm="100000">
                                          <p:val>
                                            <p:strVal val="#ppt_y"/>
                                          </p:val>
                                        </p:tav>
                                      </p:tavLst>
                                    </p:anim>
                                  </p:childTnLst>
                                </p:cTn>
                              </p:par>
                              <p:par>
                                <p:cTn id="8" presetID="2" presetClass="entr" presetSubtype="1" fill="hold" nodeType="withEffect">
                                  <p:stCondLst>
                                    <p:cond delay="250"/>
                                  </p:stCondLst>
                                  <p:childTnLst>
                                    <p:set>
                                      <p:cBhvr>
                                        <p:cTn id="9" dur="1" fill="hold">
                                          <p:stCondLst>
                                            <p:cond delay="0"/>
                                          </p:stCondLst>
                                        </p:cTn>
                                        <p:tgtEl>
                                          <p:spTgt spid="164"/>
                                        </p:tgtEl>
                                        <p:attrNameLst>
                                          <p:attrName>style.visibility</p:attrName>
                                        </p:attrNameLst>
                                      </p:cBhvr>
                                      <p:to>
                                        <p:strVal val="visible"/>
                                      </p:to>
                                    </p:set>
                                    <p:anim calcmode="lin" valueType="num">
                                      <p:cBhvr additive="base">
                                        <p:cTn id="10" dur="500"/>
                                        <p:tgtEl>
                                          <p:spTgt spid="164"/>
                                        </p:tgtEl>
                                        <p:attrNameLst>
                                          <p:attrName>ppt_y</p:attrName>
                                        </p:attrNameLst>
                                      </p:cBhvr>
                                      <p:tavLst>
                                        <p:tav tm="0">
                                          <p:val>
                                            <p:strVal val="#ppt_y-1"/>
                                          </p:val>
                                        </p:tav>
                                        <p:tav tm="100000">
                                          <p:val>
                                            <p:strVal val="#ppt_y"/>
                                          </p:val>
                                        </p:tav>
                                      </p:tavLst>
                                    </p:anim>
                                  </p:childTnLst>
                                </p:cTn>
                              </p:par>
                              <p:par>
                                <p:cTn id="11" presetID="10" presetClass="entr" presetSubtype="0" fill="hold" nodeType="withEffect">
                                  <p:stCondLst>
                                    <p:cond delay="250"/>
                                  </p:stCondLst>
                                  <p:childTnLst>
                                    <p:set>
                                      <p:cBhvr>
                                        <p:cTn id="12" dur="1" fill="hold">
                                          <p:stCondLst>
                                            <p:cond delay="0"/>
                                          </p:stCondLst>
                                        </p:cTn>
                                        <p:tgtEl>
                                          <p:spTgt spid="166"/>
                                        </p:tgtEl>
                                        <p:attrNameLst>
                                          <p:attrName>style.visibility</p:attrName>
                                        </p:attrNameLst>
                                      </p:cBhvr>
                                      <p:to>
                                        <p:strVal val="visible"/>
                                      </p:to>
                                    </p:set>
                                    <p:animEffect transition="in" filter="fade">
                                      <p:cBhvr>
                                        <p:cTn id="13" dur="500"/>
                                        <p:tgtEl>
                                          <p:spTgt spid="166"/>
                                        </p:tgtEl>
                                      </p:cBhvr>
                                    </p:animEffect>
                                  </p:childTnLst>
                                </p:cTn>
                              </p:par>
                              <p:par>
                                <p:cTn id="14" presetID="23" presetClass="entr" presetSubtype="16" fill="hold" nodeType="withEffect">
                                  <p:stCondLst>
                                    <p:cond delay="250"/>
                                  </p:stCondLst>
                                  <p:childTnLst>
                                    <p:set>
                                      <p:cBhvr>
                                        <p:cTn id="15" dur="1" fill="hold">
                                          <p:stCondLst>
                                            <p:cond delay="0"/>
                                          </p:stCondLst>
                                        </p:cTn>
                                        <p:tgtEl>
                                          <p:spTgt spid="165"/>
                                        </p:tgtEl>
                                        <p:attrNameLst>
                                          <p:attrName>style.visibility</p:attrName>
                                        </p:attrNameLst>
                                      </p:cBhvr>
                                      <p:to>
                                        <p:strVal val="visible"/>
                                      </p:to>
                                    </p:set>
                                    <p:anim calcmode="lin" valueType="num">
                                      <p:cBhvr additive="base">
                                        <p:cTn id="16" dur="500"/>
                                        <p:tgtEl>
                                          <p:spTgt spid="165"/>
                                        </p:tgtEl>
                                        <p:attrNameLst>
                                          <p:attrName>ppt_w</p:attrName>
                                        </p:attrNameLst>
                                      </p:cBhvr>
                                      <p:tavLst>
                                        <p:tav tm="0">
                                          <p:val>
                                            <p:strVal val="0"/>
                                          </p:val>
                                        </p:tav>
                                        <p:tav tm="100000">
                                          <p:val>
                                            <p:strVal val="#ppt_w"/>
                                          </p:val>
                                        </p:tav>
                                      </p:tavLst>
                                    </p:anim>
                                    <p:anim calcmode="lin" valueType="num">
                                      <p:cBhvr additive="base">
                                        <p:cTn id="17" dur="500"/>
                                        <p:tgtEl>
                                          <p:spTgt spid="165"/>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3D4095"/>
        </a:solidFill>
        <a:effectLst/>
      </p:bgPr>
    </p:bg>
    <p:spTree>
      <p:nvGrpSpPr>
        <p:cNvPr id="1" name="Shape 172"/>
        <p:cNvGrpSpPr/>
        <p:nvPr/>
      </p:nvGrpSpPr>
      <p:grpSpPr>
        <a:xfrm>
          <a:off x="0" y="0"/>
          <a:ext cx="0" cy="0"/>
          <a:chOff x="0" y="0"/>
          <a:chExt cx="0" cy="0"/>
        </a:xfrm>
      </p:grpSpPr>
      <p:grpSp>
        <p:nvGrpSpPr>
          <p:cNvPr id="174" name="Google Shape;174;p19"/>
          <p:cNvGrpSpPr/>
          <p:nvPr/>
        </p:nvGrpSpPr>
        <p:grpSpPr>
          <a:xfrm>
            <a:off x="5469032" y="-10404"/>
            <a:ext cx="6796540" cy="3457797"/>
            <a:chOff x="3713093" y="163039"/>
            <a:chExt cx="8187359" cy="3556361"/>
          </a:xfrm>
        </p:grpSpPr>
        <p:sp>
          <p:nvSpPr>
            <p:cNvPr id="175" name="Google Shape;175;p19"/>
            <p:cNvSpPr txBox="1"/>
            <p:nvPr/>
          </p:nvSpPr>
          <p:spPr>
            <a:xfrm>
              <a:off x="3713093" y="163039"/>
              <a:ext cx="8187359" cy="3556361"/>
            </a:xfrm>
            <a:prstGeom prst="rect">
              <a:avLst/>
            </a:prstGeom>
            <a:solidFill>
              <a:srgbClr val="0194D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i="0" u="none">
                <a:solidFill>
                  <a:schemeClr val="lt1"/>
                </a:solidFill>
                <a:latin typeface="Encode Sans"/>
                <a:ea typeface="Encode Sans"/>
                <a:cs typeface="Encode Sans"/>
                <a:sym typeface="Encode Sans"/>
              </a:endParaRPr>
            </a:p>
          </p:txBody>
        </p:sp>
        <p:sp>
          <p:nvSpPr>
            <p:cNvPr id="176" name="Google Shape;176;p19"/>
            <p:cNvSpPr txBox="1"/>
            <p:nvPr/>
          </p:nvSpPr>
          <p:spPr>
            <a:xfrm>
              <a:off x="5276850" y="381000"/>
              <a:ext cx="1295400" cy="831300"/>
            </a:xfrm>
            <a:prstGeom prst="rect">
              <a:avLst/>
            </a:prstGeom>
            <a:solidFill>
              <a:srgbClr val="0194DB"/>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BFBFBF"/>
                </a:buClr>
                <a:buSzPts val="4800"/>
                <a:buFont typeface="Century Gothic"/>
                <a:buNone/>
              </a:pPr>
              <a:r>
                <a:rPr lang="en-US" sz="4800" i="0" u="none">
                  <a:solidFill>
                    <a:schemeClr val="lt1"/>
                  </a:solidFill>
                  <a:latin typeface="Encode Sans"/>
                  <a:ea typeface="Encode Sans"/>
                  <a:cs typeface="Encode Sans"/>
                  <a:sym typeface="Encode Sans"/>
                </a:rPr>
                <a:t>01.</a:t>
              </a:r>
              <a:endParaRPr>
                <a:solidFill>
                  <a:schemeClr val="lt1"/>
                </a:solidFill>
                <a:latin typeface="Encode Sans"/>
                <a:ea typeface="Encode Sans"/>
                <a:cs typeface="Encode Sans"/>
                <a:sym typeface="Encode Sans"/>
              </a:endParaRPr>
            </a:p>
          </p:txBody>
        </p:sp>
        <p:sp>
          <p:nvSpPr>
            <p:cNvPr id="177" name="Google Shape;177;p19"/>
            <p:cNvSpPr txBox="1"/>
            <p:nvPr/>
          </p:nvSpPr>
          <p:spPr>
            <a:xfrm>
              <a:off x="6572250" y="480263"/>
              <a:ext cx="4677884" cy="523264"/>
            </a:xfrm>
            <a:prstGeom prst="rect">
              <a:avLst/>
            </a:prstGeom>
            <a:solidFill>
              <a:srgbClr val="0194DB"/>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BFBFBF"/>
                </a:buClr>
                <a:buSzPts val="1800"/>
                <a:buFont typeface="Open Sans"/>
                <a:buNone/>
              </a:pPr>
              <a:r>
                <a:rPr lang="es-AR" dirty="0">
                  <a:solidFill>
                    <a:schemeClr val="lt1"/>
                  </a:solidFill>
                  <a:latin typeface="Encode Sans"/>
                  <a:ea typeface="Encode Sans"/>
                  <a:cs typeface="Encode Sans"/>
                  <a:sym typeface="Encode Sans"/>
                </a:rPr>
                <a:t>Características y beneficios del pase de guardia unificado en línea</a:t>
              </a:r>
              <a:endParaRPr dirty="0">
                <a:solidFill>
                  <a:schemeClr val="lt1"/>
                </a:solidFill>
                <a:latin typeface="Encode Sans"/>
                <a:ea typeface="Encode Sans"/>
                <a:cs typeface="Encode Sans"/>
                <a:sym typeface="Encode Sans"/>
              </a:endParaRPr>
            </a:p>
          </p:txBody>
        </p:sp>
        <p:sp>
          <p:nvSpPr>
            <p:cNvPr id="178" name="Google Shape;178;p19"/>
            <p:cNvSpPr txBox="1"/>
            <p:nvPr/>
          </p:nvSpPr>
          <p:spPr>
            <a:xfrm>
              <a:off x="7013993" y="1195269"/>
              <a:ext cx="4499948" cy="2277870"/>
            </a:xfrm>
            <a:prstGeom prst="rect">
              <a:avLst/>
            </a:prstGeom>
            <a:solidFill>
              <a:srgbClr val="0194DB"/>
            </a:solid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BFBFBF"/>
                </a:buClr>
                <a:buSzPts val="1600"/>
                <a:buFont typeface="Arial" panose="020B0604020202020204" pitchFamily="34" charset="0"/>
                <a:buChar char="•"/>
              </a:pPr>
              <a:r>
                <a:rPr lang="es-AR" dirty="0">
                  <a:solidFill>
                    <a:schemeClr val="bg1"/>
                  </a:solidFill>
                  <a:latin typeface="Encode Sans" panose="020B0604020202020204" charset="0"/>
                  <a:sym typeface="Encode Sans"/>
                </a:rPr>
                <a:t>Es un protocolo completo.</a:t>
              </a:r>
            </a:p>
            <a:p>
              <a:pPr marL="285750" marR="0" lvl="0" indent="-285750" algn="l" rtl="0">
                <a:lnSpc>
                  <a:spcPct val="100000"/>
                </a:lnSpc>
                <a:spcBef>
                  <a:spcPts val="0"/>
                </a:spcBef>
                <a:spcAft>
                  <a:spcPts val="0"/>
                </a:spcAft>
                <a:buClr>
                  <a:srgbClr val="BFBFBF"/>
                </a:buClr>
                <a:buSzPts val="1600"/>
                <a:buFont typeface="Arial" panose="020B0604020202020204" pitchFamily="34" charset="0"/>
                <a:buChar char="•"/>
              </a:pPr>
              <a:r>
                <a:rPr lang="es-AR" dirty="0">
                  <a:solidFill>
                    <a:schemeClr val="bg1"/>
                  </a:solidFill>
                  <a:latin typeface="Encode Sans" panose="020B0604020202020204" charset="0"/>
                  <a:sym typeface="Encode Sans"/>
                </a:rPr>
                <a:t>Claro (No deja lugar a dudas/distintas interpretaciones).</a:t>
              </a:r>
            </a:p>
            <a:p>
              <a:pPr marL="285750" marR="0" lvl="0" indent="-285750" algn="l" rtl="0">
                <a:lnSpc>
                  <a:spcPct val="100000"/>
                </a:lnSpc>
                <a:spcBef>
                  <a:spcPts val="0"/>
                </a:spcBef>
                <a:spcAft>
                  <a:spcPts val="0"/>
                </a:spcAft>
                <a:buClr>
                  <a:srgbClr val="BFBFBF"/>
                </a:buClr>
                <a:buSzPts val="1600"/>
                <a:buFont typeface="Arial" panose="020B0604020202020204" pitchFamily="34" charset="0"/>
                <a:buChar char="•"/>
              </a:pPr>
              <a:r>
                <a:rPr lang="es-AR" dirty="0">
                  <a:solidFill>
                    <a:schemeClr val="bg1"/>
                  </a:solidFill>
                  <a:latin typeface="Encode Sans" panose="020B0604020202020204" charset="0"/>
                  <a:sym typeface="Encode Sans"/>
                </a:rPr>
                <a:t>Conciso.</a:t>
              </a:r>
            </a:p>
            <a:p>
              <a:pPr marL="285750" marR="0" lvl="0" indent="-285750" algn="l" rtl="0">
                <a:lnSpc>
                  <a:spcPct val="100000"/>
                </a:lnSpc>
                <a:spcBef>
                  <a:spcPts val="0"/>
                </a:spcBef>
                <a:spcAft>
                  <a:spcPts val="0"/>
                </a:spcAft>
                <a:buClr>
                  <a:srgbClr val="BFBFBF"/>
                </a:buClr>
                <a:buSzPts val="1600"/>
                <a:buFont typeface="Arial" panose="020B0604020202020204" pitchFamily="34" charset="0"/>
                <a:buChar char="•"/>
              </a:pPr>
              <a:endParaRPr dirty="0">
                <a:solidFill>
                  <a:schemeClr val="bg1"/>
                </a:solidFill>
                <a:latin typeface="Encode Sans" panose="020B0604020202020204" charset="0"/>
                <a:sym typeface="Encode Sans"/>
              </a:endParaRPr>
            </a:p>
            <a:p>
              <a:pPr marL="0" marR="0" lvl="0" indent="0" algn="l" rtl="0">
                <a:lnSpc>
                  <a:spcPct val="100000"/>
                </a:lnSpc>
                <a:spcBef>
                  <a:spcPts val="0"/>
                </a:spcBef>
                <a:spcAft>
                  <a:spcPts val="0"/>
                </a:spcAft>
                <a:buNone/>
              </a:pPr>
              <a:endParaRPr lang="es-AR" dirty="0">
                <a:solidFill>
                  <a:schemeClr val="bg1"/>
                </a:solidFill>
                <a:latin typeface="Encode Sans" panose="020B0604020202020204" charset="0"/>
                <a:sym typeface="Encode Sans"/>
              </a:endParaRPr>
            </a:p>
            <a:p>
              <a:pPr marL="285750" marR="0" lvl="0" indent="-285750" algn="l" rtl="0">
                <a:lnSpc>
                  <a:spcPct val="100000"/>
                </a:lnSpc>
                <a:spcBef>
                  <a:spcPts val="0"/>
                </a:spcBef>
                <a:spcAft>
                  <a:spcPts val="0"/>
                </a:spcAft>
                <a:buFont typeface="Arial" panose="020B0604020202020204" pitchFamily="34" charset="0"/>
                <a:buChar char="•"/>
              </a:pPr>
              <a:r>
                <a:rPr lang="es-AR" dirty="0">
                  <a:solidFill>
                    <a:schemeClr val="bg1"/>
                  </a:solidFill>
                  <a:latin typeface="Encode Sans" panose="020B0604020202020204" charset="0"/>
                  <a:sym typeface="Encode Sans"/>
                </a:rPr>
                <a:t>Se puede realizar búsqueda rápidamente</a:t>
              </a:r>
            </a:p>
            <a:p>
              <a:pPr marL="285750" marR="0" lvl="0" indent="-285750" algn="l" rtl="0">
                <a:lnSpc>
                  <a:spcPct val="100000"/>
                </a:lnSpc>
                <a:spcBef>
                  <a:spcPts val="0"/>
                </a:spcBef>
                <a:spcAft>
                  <a:spcPts val="0"/>
                </a:spcAft>
                <a:buFont typeface="Arial" panose="020B0604020202020204" pitchFamily="34" charset="0"/>
                <a:buChar char="•"/>
              </a:pPr>
              <a:r>
                <a:rPr lang="es-AR" dirty="0">
                  <a:solidFill>
                    <a:schemeClr val="bg1"/>
                  </a:solidFill>
                  <a:latin typeface="Encode Sans" panose="020B0604020202020204" charset="0"/>
                  <a:sym typeface="Encode Sans"/>
                </a:rPr>
                <a:t>Es estandarizado</a:t>
              </a:r>
            </a:p>
            <a:p>
              <a:pPr marL="285750" marR="0" lvl="0" indent="-285750" algn="l" rtl="0">
                <a:lnSpc>
                  <a:spcPct val="100000"/>
                </a:lnSpc>
                <a:spcBef>
                  <a:spcPts val="0"/>
                </a:spcBef>
                <a:spcAft>
                  <a:spcPts val="0"/>
                </a:spcAft>
                <a:buFont typeface="Arial" panose="020B0604020202020204" pitchFamily="34" charset="0"/>
                <a:buChar char="•"/>
              </a:pPr>
              <a:r>
                <a:rPr lang="es-AR" dirty="0">
                  <a:solidFill>
                    <a:schemeClr val="bg1"/>
                  </a:solidFill>
                  <a:latin typeface="Encode Sans" panose="020B0604020202020204" charset="0"/>
                  <a:sym typeface="Encode Sans"/>
                </a:rPr>
                <a:t>Se visualiza en cualquier momento y lugar</a:t>
              </a:r>
            </a:p>
            <a:p>
              <a:pPr marL="285750" marR="0" lvl="0" indent="-285750" algn="l" rtl="0">
                <a:lnSpc>
                  <a:spcPct val="100000"/>
                </a:lnSpc>
                <a:spcBef>
                  <a:spcPts val="0"/>
                </a:spcBef>
                <a:spcAft>
                  <a:spcPts val="0"/>
                </a:spcAft>
                <a:buFont typeface="Arial" panose="020B0604020202020204" pitchFamily="34" charset="0"/>
                <a:buChar char="•"/>
              </a:pPr>
              <a:endParaRPr sz="1600" i="0" u="none" dirty="0">
                <a:solidFill>
                  <a:schemeClr val="lt1"/>
                </a:solidFill>
                <a:latin typeface="Encode Sans"/>
                <a:ea typeface="Encode Sans"/>
                <a:cs typeface="Encode Sans"/>
                <a:sym typeface="Encode Sans"/>
              </a:endParaRPr>
            </a:p>
          </p:txBody>
        </p:sp>
      </p:grpSp>
      <p:grpSp>
        <p:nvGrpSpPr>
          <p:cNvPr id="179" name="Google Shape;179;p19"/>
          <p:cNvGrpSpPr/>
          <p:nvPr/>
        </p:nvGrpSpPr>
        <p:grpSpPr>
          <a:xfrm>
            <a:off x="6679936" y="4066649"/>
            <a:ext cx="6237212" cy="1505204"/>
            <a:chOff x="5276850" y="3834973"/>
            <a:chExt cx="6237091" cy="1505163"/>
          </a:xfrm>
        </p:grpSpPr>
        <p:sp>
          <p:nvSpPr>
            <p:cNvPr id="180" name="Google Shape;180;p19"/>
            <p:cNvSpPr txBox="1"/>
            <p:nvPr/>
          </p:nvSpPr>
          <p:spPr>
            <a:xfrm>
              <a:off x="5276850" y="3834973"/>
              <a:ext cx="1295400"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BFBFBF"/>
                </a:buClr>
                <a:buSzPts val="4800"/>
                <a:buFont typeface="Century Gothic"/>
                <a:buNone/>
              </a:pPr>
              <a:r>
                <a:rPr lang="en-US" sz="4800" i="0" u="none" dirty="0">
                  <a:solidFill>
                    <a:schemeClr val="lt1"/>
                  </a:solidFill>
                  <a:latin typeface="Encode Sans"/>
                  <a:ea typeface="Encode Sans"/>
                  <a:cs typeface="Encode Sans"/>
                  <a:sym typeface="Encode Sans"/>
                </a:rPr>
                <a:t>02.</a:t>
              </a:r>
              <a:endParaRPr dirty="0">
                <a:solidFill>
                  <a:schemeClr val="lt1"/>
                </a:solidFill>
                <a:latin typeface="Encode Sans"/>
                <a:ea typeface="Encode Sans"/>
                <a:cs typeface="Encode Sans"/>
                <a:sym typeface="Encode Sans"/>
              </a:endParaRPr>
            </a:p>
          </p:txBody>
        </p:sp>
        <p:sp>
          <p:nvSpPr>
            <p:cNvPr id="181" name="Google Shape;181;p19"/>
            <p:cNvSpPr txBox="1"/>
            <p:nvPr/>
          </p:nvSpPr>
          <p:spPr>
            <a:xfrm>
              <a:off x="6722941" y="4065805"/>
              <a:ext cx="4677884" cy="36928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BFBFBF"/>
                </a:buClr>
                <a:buSzPts val="1800"/>
                <a:buFont typeface="Open Sans"/>
                <a:buNone/>
              </a:pPr>
              <a:r>
                <a:rPr lang="en-US" sz="1800" dirty="0" err="1">
                  <a:solidFill>
                    <a:schemeClr val="lt1"/>
                  </a:solidFill>
                  <a:latin typeface="Encode Sans"/>
                  <a:ea typeface="Encode Sans"/>
                  <a:cs typeface="Encode Sans"/>
                  <a:sym typeface="Encode Sans"/>
                </a:rPr>
                <a:t>Conclusión</a:t>
              </a:r>
              <a:endParaRPr dirty="0">
                <a:solidFill>
                  <a:schemeClr val="lt1"/>
                </a:solidFill>
                <a:latin typeface="Encode Sans"/>
                <a:ea typeface="Encode Sans"/>
                <a:cs typeface="Encode Sans"/>
                <a:sym typeface="Encode Sans"/>
              </a:endParaRPr>
            </a:p>
          </p:txBody>
        </p:sp>
        <p:sp>
          <p:nvSpPr>
            <p:cNvPr id="182" name="Google Shape;182;p19"/>
            <p:cNvSpPr txBox="1"/>
            <p:nvPr/>
          </p:nvSpPr>
          <p:spPr>
            <a:xfrm>
              <a:off x="6722941" y="4786194"/>
              <a:ext cx="4791000" cy="55394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BFBFBF"/>
                </a:buClr>
                <a:buSzPts val="1600"/>
                <a:buFont typeface="Open Sans"/>
                <a:buNone/>
              </a:pPr>
              <a:endParaRPr dirty="0">
                <a:solidFill>
                  <a:schemeClr val="lt1"/>
                </a:solidFill>
                <a:latin typeface="Encode Sans"/>
                <a:ea typeface="Encode Sans"/>
                <a:cs typeface="Encode Sans"/>
                <a:sym typeface="Encode Sans"/>
              </a:endParaRPr>
            </a:p>
            <a:p>
              <a:pPr marL="0" marR="0" lvl="0" indent="0" algn="l" rtl="0">
                <a:lnSpc>
                  <a:spcPct val="100000"/>
                </a:lnSpc>
                <a:spcBef>
                  <a:spcPts val="0"/>
                </a:spcBef>
                <a:spcAft>
                  <a:spcPts val="0"/>
                </a:spcAft>
                <a:buNone/>
              </a:pPr>
              <a:endParaRPr sz="1600" i="0" u="none" dirty="0">
                <a:solidFill>
                  <a:schemeClr val="lt1"/>
                </a:solidFill>
                <a:latin typeface="Encode Sans"/>
                <a:ea typeface="Encode Sans"/>
                <a:cs typeface="Encode Sans"/>
                <a:sym typeface="Encode Sans"/>
              </a:endParaRPr>
            </a:p>
          </p:txBody>
        </p:sp>
      </p:grpSp>
      <p:sp>
        <p:nvSpPr>
          <p:cNvPr id="3" name="CuadroTexto 2">
            <a:extLst>
              <a:ext uri="{FF2B5EF4-FFF2-40B4-BE49-F238E27FC236}">
                <a16:creationId xmlns:a16="http://schemas.microsoft.com/office/drawing/2014/main" id="{6FC0EC11-D5EF-B3DE-213E-D9F69666CA19}"/>
              </a:ext>
            </a:extLst>
          </p:cNvPr>
          <p:cNvSpPr txBox="1"/>
          <p:nvPr/>
        </p:nvSpPr>
        <p:spPr>
          <a:xfrm>
            <a:off x="6509556" y="5281345"/>
            <a:ext cx="6127296" cy="523220"/>
          </a:xfrm>
          <a:prstGeom prst="rect">
            <a:avLst/>
          </a:prstGeom>
          <a:noFill/>
        </p:spPr>
        <p:txBody>
          <a:bodyPr wrap="square">
            <a:spAutoFit/>
          </a:bodyPr>
          <a:lstStyle/>
          <a:p>
            <a:r>
              <a:rPr lang="es-AR" dirty="0">
                <a:solidFill>
                  <a:schemeClr val="bg1"/>
                </a:solidFill>
                <a:latin typeface="Encode Sans" panose="020B0604020202020204" charset="0"/>
              </a:rPr>
              <a:t>Brinda seguridad al paciente y al ser en línea no existe el ruido en la comunicación, eliminando el problema de la interpretación</a:t>
            </a:r>
          </a:p>
        </p:txBody>
      </p:sp>
      <p:pic>
        <p:nvPicPr>
          <p:cNvPr id="2" name="Imagen 1">
            <a:extLst>
              <a:ext uri="{FF2B5EF4-FFF2-40B4-BE49-F238E27FC236}">
                <a16:creationId xmlns:a16="http://schemas.microsoft.com/office/drawing/2014/main" id="{019EA6AC-DFC7-B741-8825-303995210BFB}"/>
              </a:ext>
            </a:extLst>
          </p:cNvPr>
          <p:cNvPicPr>
            <a:picLocks noChangeAspect="1"/>
          </p:cNvPicPr>
          <p:nvPr/>
        </p:nvPicPr>
        <p:blipFill>
          <a:blip r:embed="rId3"/>
          <a:stretch>
            <a:fillRect/>
          </a:stretch>
        </p:blipFill>
        <p:spPr>
          <a:xfrm>
            <a:off x="166163" y="220636"/>
            <a:ext cx="5191257" cy="6301426"/>
          </a:xfrm>
          <a:prstGeom prst="rect">
            <a:avLst/>
          </a:prstGeom>
        </p:spPr>
      </p:pic>
      <p:sp>
        <p:nvSpPr>
          <p:cNvPr id="4" name="CuadroTexto 3">
            <a:extLst>
              <a:ext uri="{FF2B5EF4-FFF2-40B4-BE49-F238E27FC236}">
                <a16:creationId xmlns:a16="http://schemas.microsoft.com/office/drawing/2014/main" id="{BBC93019-36BC-C84F-B9FD-E6ED75773914}"/>
              </a:ext>
            </a:extLst>
          </p:cNvPr>
          <p:cNvSpPr txBox="1"/>
          <p:nvPr/>
        </p:nvSpPr>
        <p:spPr>
          <a:xfrm>
            <a:off x="11130455" y="4477407"/>
            <a:ext cx="184731" cy="307777"/>
          </a:xfrm>
          <a:prstGeom prst="rect">
            <a:avLst/>
          </a:prstGeom>
          <a:noFill/>
        </p:spPr>
        <p:txBody>
          <a:bodyPr wrap="none" rtlCol="0">
            <a:spAutoFit/>
          </a:bodyPr>
          <a:lstStyle/>
          <a:p>
            <a:endParaRPr lang="es-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3D4095"/>
        </a:solidFill>
        <a:effectLst/>
      </p:bgPr>
    </p:bg>
    <p:spTree>
      <p:nvGrpSpPr>
        <p:cNvPr id="1" name="Shape 187"/>
        <p:cNvGrpSpPr/>
        <p:nvPr/>
      </p:nvGrpSpPr>
      <p:grpSpPr>
        <a:xfrm>
          <a:off x="0" y="0"/>
          <a:ext cx="0" cy="0"/>
          <a:chOff x="0" y="0"/>
          <a:chExt cx="0" cy="0"/>
        </a:xfrm>
      </p:grpSpPr>
      <p:pic>
        <p:nvPicPr>
          <p:cNvPr id="188" name="Google Shape;188;p20"/>
          <p:cNvPicPr preferRelativeResize="0"/>
          <p:nvPr/>
        </p:nvPicPr>
        <p:blipFill>
          <a:blip r:embed="rId3">
            <a:alphaModFix amt="80000"/>
          </a:blip>
          <a:stretch>
            <a:fillRect/>
          </a:stretch>
        </p:blipFill>
        <p:spPr>
          <a:xfrm>
            <a:off x="4375150" y="6308574"/>
            <a:ext cx="3441700" cy="196425"/>
          </a:xfrm>
          <a:prstGeom prst="rect">
            <a:avLst/>
          </a:prstGeom>
          <a:noFill/>
          <a:ln>
            <a:noFill/>
          </a:ln>
        </p:spPr>
      </p:pic>
      <p:pic>
        <p:nvPicPr>
          <p:cNvPr id="190" name="Google Shape;190;p20"/>
          <p:cNvPicPr preferRelativeResize="0"/>
          <p:nvPr/>
        </p:nvPicPr>
        <p:blipFill>
          <a:blip r:embed="rId4">
            <a:alphaModFix/>
          </a:blip>
          <a:stretch>
            <a:fillRect/>
          </a:stretch>
        </p:blipFill>
        <p:spPr>
          <a:xfrm>
            <a:off x="2825025" y="4330175"/>
            <a:ext cx="7169500" cy="1315450"/>
          </a:xfrm>
          <a:prstGeom prst="rect">
            <a:avLst/>
          </a:prstGeom>
          <a:noFill/>
          <a:ln>
            <a:noFill/>
          </a:ln>
        </p:spPr>
      </p:pic>
      <p:sp>
        <p:nvSpPr>
          <p:cNvPr id="2" name="Google Shape;189;p20">
            <a:extLst>
              <a:ext uri="{FF2B5EF4-FFF2-40B4-BE49-F238E27FC236}">
                <a16:creationId xmlns:a16="http://schemas.microsoft.com/office/drawing/2014/main" id="{DDE6D3E2-652D-9606-BE85-87F15A146C40}"/>
              </a:ext>
            </a:extLst>
          </p:cNvPr>
          <p:cNvSpPr txBox="1"/>
          <p:nvPr/>
        </p:nvSpPr>
        <p:spPr>
          <a:xfrm>
            <a:off x="3703500" y="2527573"/>
            <a:ext cx="4480200" cy="12621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EFEFEF"/>
              </a:buClr>
              <a:buSzPts val="5400"/>
              <a:buFont typeface="Open Sans"/>
              <a:buNone/>
            </a:pPr>
            <a:r>
              <a:rPr lang="en-US" sz="7600" dirty="0">
                <a:solidFill>
                  <a:srgbClr val="EFEFEF"/>
                </a:solidFill>
                <a:latin typeface="Encode Sans ExtraBold"/>
                <a:ea typeface="Encode Sans ExtraBold"/>
                <a:cs typeface="Encode Sans ExtraBold"/>
                <a:sym typeface="Encode Sans ExtraBold"/>
              </a:rPr>
              <a:t>¡Gracias!</a:t>
            </a:r>
            <a:endParaRPr sz="3600" dirty="0">
              <a:latin typeface="Encode Sans ExtraBold"/>
              <a:ea typeface="Encode Sans ExtraBold"/>
              <a:cs typeface="Encode Sans ExtraBold"/>
              <a:sym typeface="Encode Sans ExtraBold"/>
            </a:endParaRPr>
          </a:p>
        </p:txBody>
      </p:sp>
      <p:sp>
        <p:nvSpPr>
          <p:cNvPr id="3" name="Google Shape;189;p20">
            <a:extLst>
              <a:ext uri="{FF2B5EF4-FFF2-40B4-BE49-F238E27FC236}">
                <a16:creationId xmlns:a16="http://schemas.microsoft.com/office/drawing/2014/main" id="{56F19FC0-53CC-AFF1-0EDB-E1F79A9E6275}"/>
              </a:ext>
            </a:extLst>
          </p:cNvPr>
          <p:cNvSpPr txBox="1"/>
          <p:nvPr/>
        </p:nvSpPr>
        <p:spPr>
          <a:xfrm>
            <a:off x="189186" y="142453"/>
            <a:ext cx="11508827" cy="3016170"/>
          </a:xfrm>
          <a:prstGeom prst="rect">
            <a:avLst/>
          </a:prstGeom>
          <a:noFill/>
          <a:ln>
            <a:noFill/>
          </a:ln>
        </p:spPr>
        <p:txBody>
          <a:bodyPr spcFirstLastPara="1" wrap="square" lIns="91425" tIns="45700" rIns="91425" bIns="45700" anchor="t" anchorCtr="0">
            <a:spAutoFit/>
          </a:bodyPr>
          <a:lstStyle/>
          <a:p>
            <a:pPr marR="0" lvl="0" algn="ctr" rtl="0">
              <a:lnSpc>
                <a:spcPct val="100000"/>
              </a:lnSpc>
              <a:spcBef>
                <a:spcPts val="0"/>
              </a:spcBef>
              <a:spcAft>
                <a:spcPts val="0"/>
              </a:spcAft>
              <a:buClr>
                <a:srgbClr val="EFEFEF"/>
              </a:buClr>
              <a:buSzPts val="5400"/>
            </a:pPr>
            <a:r>
              <a:rPr lang="en-US" sz="2000" dirty="0">
                <a:solidFill>
                  <a:schemeClr val="bg1"/>
                </a:solidFill>
                <a:latin typeface="Encode Sans" panose="020B0604020202020204" charset="0"/>
                <a:sym typeface="Encode Sans ExtraBold"/>
              </a:rPr>
              <a:t>Lic. </a:t>
            </a:r>
            <a:r>
              <a:rPr lang="en-US" sz="2000" dirty="0" err="1">
                <a:solidFill>
                  <a:schemeClr val="bg1"/>
                </a:solidFill>
                <a:latin typeface="Encode Sans" panose="020B0604020202020204" charset="0"/>
                <a:sym typeface="Encode Sans ExtraBold"/>
              </a:rPr>
              <a:t>Basconcel</a:t>
            </a:r>
            <a:r>
              <a:rPr lang="en-US" sz="2000" dirty="0">
                <a:solidFill>
                  <a:schemeClr val="bg1"/>
                </a:solidFill>
                <a:latin typeface="Encode Sans" panose="020B0604020202020204" charset="0"/>
                <a:sym typeface="Encode Sans ExtraBold"/>
              </a:rPr>
              <a:t> Braian</a:t>
            </a:r>
          </a:p>
          <a:p>
            <a:pPr marR="0" lvl="0" algn="ctr" rtl="0">
              <a:lnSpc>
                <a:spcPct val="100000"/>
              </a:lnSpc>
              <a:spcBef>
                <a:spcPts val="0"/>
              </a:spcBef>
              <a:spcAft>
                <a:spcPts val="0"/>
              </a:spcAft>
              <a:buClr>
                <a:srgbClr val="EFEFEF"/>
              </a:buClr>
              <a:buSzPts val="5400"/>
            </a:pPr>
            <a:r>
              <a:rPr lang="en-US" sz="2000" dirty="0">
                <a:solidFill>
                  <a:schemeClr val="bg1"/>
                </a:solidFill>
                <a:latin typeface="Encode Sans" panose="020B0604020202020204" charset="0"/>
                <a:sym typeface="Encode Sans ExtraBold"/>
              </a:rPr>
              <a:t>Lic. Gimenez Patricia</a:t>
            </a:r>
          </a:p>
          <a:p>
            <a:pPr marR="0" lvl="0" algn="ctr" rtl="0">
              <a:lnSpc>
                <a:spcPct val="100000"/>
              </a:lnSpc>
              <a:spcBef>
                <a:spcPts val="0"/>
              </a:spcBef>
              <a:spcAft>
                <a:spcPts val="0"/>
              </a:spcAft>
              <a:buClr>
                <a:srgbClr val="EFEFEF"/>
              </a:buClr>
              <a:buSzPts val="5400"/>
            </a:pPr>
            <a:r>
              <a:rPr lang="en-US" sz="2000" dirty="0">
                <a:solidFill>
                  <a:schemeClr val="bg1"/>
                </a:solidFill>
                <a:latin typeface="Encode Sans" panose="020B0604020202020204" charset="0"/>
                <a:sym typeface="Encode Sans ExtraBold"/>
              </a:rPr>
              <a:t>Lic. Somma Julieta</a:t>
            </a:r>
          </a:p>
          <a:p>
            <a:pPr marR="0" lvl="0" algn="ctr" rtl="0">
              <a:lnSpc>
                <a:spcPct val="100000"/>
              </a:lnSpc>
              <a:spcBef>
                <a:spcPts val="0"/>
              </a:spcBef>
              <a:spcAft>
                <a:spcPts val="0"/>
              </a:spcAft>
              <a:buClr>
                <a:srgbClr val="EFEFEF"/>
              </a:buClr>
              <a:buSzPts val="5400"/>
            </a:pPr>
            <a:r>
              <a:rPr lang="en-US" sz="2000" dirty="0">
                <a:solidFill>
                  <a:schemeClr val="bg1"/>
                </a:solidFill>
                <a:latin typeface="Encode Sans" panose="020B0604020202020204" charset="0"/>
                <a:sym typeface="Encode Sans ExtraBold"/>
              </a:rPr>
              <a:t>Lic. Terry Nair</a:t>
            </a:r>
            <a:br>
              <a:rPr lang="en-US" dirty="0">
                <a:solidFill>
                  <a:schemeClr val="bg1"/>
                </a:solidFill>
                <a:latin typeface="Encode Sans" panose="020B0604020202020204" charset="0"/>
                <a:sym typeface="Encode Sans ExtraBold"/>
              </a:rPr>
            </a:br>
            <a:endParaRPr lang="en-US" dirty="0">
              <a:solidFill>
                <a:schemeClr val="bg1"/>
              </a:solidFill>
              <a:latin typeface="Encode Sans" panose="020B0604020202020204" charset="0"/>
              <a:sym typeface="Encode Sans ExtraBold"/>
            </a:endParaRPr>
          </a:p>
          <a:p>
            <a:pPr marR="0" lvl="0" algn="ctr" rtl="0">
              <a:lnSpc>
                <a:spcPct val="100000"/>
              </a:lnSpc>
              <a:spcBef>
                <a:spcPts val="0"/>
              </a:spcBef>
              <a:spcAft>
                <a:spcPts val="0"/>
              </a:spcAft>
              <a:buClr>
                <a:srgbClr val="EFEFEF"/>
              </a:buClr>
              <a:buSzPts val="5400"/>
            </a:pPr>
            <a:r>
              <a:rPr lang="en-US" sz="2400" dirty="0" err="1">
                <a:solidFill>
                  <a:schemeClr val="bg1"/>
                </a:solidFill>
                <a:latin typeface="Encode Sans" panose="020B0604020202020204" charset="0"/>
                <a:ea typeface="Encode Sans ExtraBold"/>
                <a:cs typeface="Encode Sans ExtraBold"/>
                <a:sym typeface="Encode Sans ExtraBold"/>
              </a:rPr>
              <a:t>Correo</a:t>
            </a:r>
            <a:r>
              <a:rPr lang="en-US" sz="2400" dirty="0">
                <a:solidFill>
                  <a:schemeClr val="bg1"/>
                </a:solidFill>
                <a:latin typeface="Encode Sans" panose="020B0604020202020204" charset="0"/>
                <a:ea typeface="Encode Sans ExtraBold"/>
                <a:cs typeface="Encode Sans ExtraBold"/>
                <a:sym typeface="Encode Sans ExtraBold"/>
              </a:rPr>
              <a:t> </a:t>
            </a:r>
            <a:r>
              <a:rPr lang="en-US" sz="2400" dirty="0" err="1">
                <a:solidFill>
                  <a:schemeClr val="bg1"/>
                </a:solidFill>
                <a:latin typeface="Encode Sans" panose="020B0604020202020204" charset="0"/>
                <a:ea typeface="Encode Sans ExtraBold"/>
                <a:cs typeface="Encode Sans ExtraBold"/>
                <a:sym typeface="Encode Sans ExtraBold"/>
              </a:rPr>
              <a:t>por</a:t>
            </a:r>
            <a:r>
              <a:rPr lang="en-US" sz="2400" dirty="0">
                <a:solidFill>
                  <a:schemeClr val="bg1"/>
                </a:solidFill>
                <a:latin typeface="Encode Sans" panose="020B0604020202020204" charset="0"/>
                <a:ea typeface="Encode Sans ExtraBold"/>
                <a:cs typeface="Encode Sans ExtraBold"/>
                <a:sym typeface="Encode Sans ExtraBold"/>
              </a:rPr>
              <a:t> </a:t>
            </a:r>
            <a:r>
              <a:rPr lang="en-US" sz="2400" dirty="0" err="1">
                <a:solidFill>
                  <a:schemeClr val="bg1"/>
                </a:solidFill>
                <a:latin typeface="Encode Sans" panose="020B0604020202020204" charset="0"/>
                <a:ea typeface="Encode Sans ExtraBold"/>
                <a:cs typeface="Encode Sans ExtraBold"/>
                <a:sym typeface="Encode Sans ExtraBold"/>
              </a:rPr>
              <a:t>consultas</a:t>
            </a:r>
            <a:r>
              <a:rPr lang="en-US" sz="2400" dirty="0">
                <a:solidFill>
                  <a:schemeClr val="bg1"/>
                </a:solidFill>
                <a:latin typeface="Encode Sans" panose="020B0604020202020204" charset="0"/>
                <a:ea typeface="Encode Sans ExtraBold"/>
                <a:cs typeface="Encode Sans ExtraBold"/>
                <a:sym typeface="Encode Sans ExtraBold"/>
              </a:rPr>
              <a:t>: </a:t>
            </a:r>
            <a:r>
              <a:rPr lang="en-US" sz="2400" b="1" dirty="0">
                <a:solidFill>
                  <a:schemeClr val="bg1"/>
                </a:solidFill>
                <a:latin typeface="Encode Sans" panose="020B0604020202020204" charset="0"/>
                <a:ea typeface="Encode Sans ExtraBold"/>
                <a:cs typeface="Encode Sans ExtraBold"/>
                <a:sym typeface="Encode Sans ExtraBold"/>
                <a:hlinkClick r:id="rId5">
                  <a:extLst>
                    <a:ext uri="{A12FA001-AC4F-418D-AE19-62706E023703}">
                      <ahyp:hlinkClr xmlns:ahyp="http://schemas.microsoft.com/office/drawing/2018/hyperlinkcolor" val="tx"/>
                    </a:ext>
                  </a:extLst>
                </a:hlinkClick>
              </a:rPr>
              <a:t>quirofano@hospitalelcruce.org</a:t>
            </a:r>
            <a:endParaRPr lang="en-US" sz="2400" b="1" dirty="0">
              <a:solidFill>
                <a:schemeClr val="bg1"/>
              </a:solidFill>
              <a:latin typeface="Encode Sans" panose="020B0604020202020204" charset="0"/>
              <a:ea typeface="Encode Sans ExtraBold"/>
              <a:cs typeface="Encode Sans ExtraBold"/>
              <a:sym typeface="Encode Sans ExtraBold"/>
            </a:endParaRPr>
          </a:p>
          <a:p>
            <a:pPr marL="571500" marR="0" lvl="0" indent="-571500" algn="ctr" rtl="0">
              <a:lnSpc>
                <a:spcPct val="100000"/>
              </a:lnSpc>
              <a:spcBef>
                <a:spcPts val="0"/>
              </a:spcBef>
              <a:spcAft>
                <a:spcPts val="0"/>
              </a:spcAft>
              <a:buClr>
                <a:srgbClr val="EFEFEF"/>
              </a:buClr>
              <a:buSzPts val="5400"/>
              <a:buFont typeface="Wingdings" panose="05000000000000000000" pitchFamily="2" charset="2"/>
              <a:buChar char="§"/>
            </a:pPr>
            <a:endParaRPr lang="en-US" sz="3600" dirty="0">
              <a:solidFill>
                <a:schemeClr val="bg1"/>
              </a:solidFill>
              <a:latin typeface="Encode Sans" panose="020B0604020202020204" charset="0"/>
              <a:ea typeface="Encode Sans ExtraBold"/>
              <a:cs typeface="Encode Sans ExtraBold"/>
              <a:sym typeface="Encode Sans ExtraBold"/>
            </a:endParaRPr>
          </a:p>
          <a:p>
            <a:pPr marL="571500" marR="0" lvl="0" indent="-571500" algn="ctr" rtl="0">
              <a:lnSpc>
                <a:spcPct val="100000"/>
              </a:lnSpc>
              <a:spcBef>
                <a:spcPts val="0"/>
              </a:spcBef>
              <a:spcAft>
                <a:spcPts val="0"/>
              </a:spcAft>
              <a:buClr>
                <a:srgbClr val="EFEFEF"/>
              </a:buClr>
              <a:buSzPts val="5400"/>
              <a:buFont typeface="Wingdings" panose="05000000000000000000" pitchFamily="2" charset="2"/>
              <a:buChar char="§"/>
            </a:pPr>
            <a:endParaRPr sz="3600" dirty="0">
              <a:latin typeface="Encode Sans ExtraBold"/>
              <a:ea typeface="Encode Sans ExtraBold"/>
              <a:cs typeface="Encode Sans ExtraBold"/>
              <a:sym typeface="Encode Sans ExtraBold"/>
            </a:endParaRPr>
          </a:p>
        </p:txBody>
      </p:sp>
    </p:spTree>
  </p:cSld>
  <p:clrMapOvr>
    <a:masterClrMapping/>
  </p:clrMapOvr>
</p:sld>
</file>

<file path=ppt/theme/theme1.xml><?xml version="1.0" encoding="utf-8"?>
<a:theme xmlns:a="http://schemas.openxmlformats.org/drawingml/2006/main" name="Тема Office">
  <a:themeElements>
    <a:clrScheme name="Стандартная">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253</TotalTime>
  <Words>374</Words>
  <Application>Microsoft Macintosh PowerPoint</Application>
  <PresentationFormat>Panorámica</PresentationFormat>
  <Paragraphs>33</Paragraphs>
  <Slides>8</Slides>
  <Notes>8</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8</vt:i4>
      </vt:variant>
    </vt:vector>
  </HeadingPairs>
  <TitlesOfParts>
    <vt:vector size="16" baseType="lpstr">
      <vt:lpstr>Century Gothic</vt:lpstr>
      <vt:lpstr>Encode Sans</vt:lpstr>
      <vt:lpstr>Calibri</vt:lpstr>
      <vt:lpstr>Arial</vt:lpstr>
      <vt:lpstr>Wingdings</vt:lpstr>
      <vt:lpstr>Encode Sans ExtraBold</vt:lpstr>
      <vt:lpstr>Open Sans</vt:lpstr>
      <vt:lpstr>Тема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cp:lastModifiedBy>Braian Basconcel</cp:lastModifiedBy>
  <cp:revision>13</cp:revision>
  <dcterms:modified xsi:type="dcterms:W3CDTF">2023-07-31T14:57:25Z</dcterms:modified>
</cp:coreProperties>
</file>